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331" r:id="rId4"/>
    <p:sldId id="301" r:id="rId5"/>
    <p:sldId id="258" r:id="rId6"/>
    <p:sldId id="308" r:id="rId7"/>
    <p:sldId id="327" r:id="rId8"/>
    <p:sldId id="325" r:id="rId9"/>
    <p:sldId id="262" r:id="rId10"/>
    <p:sldId id="268" r:id="rId11"/>
    <p:sldId id="264" r:id="rId12"/>
    <p:sldId id="266" r:id="rId13"/>
    <p:sldId id="276" r:id="rId14"/>
    <p:sldId id="271" r:id="rId15"/>
    <p:sldId id="269" r:id="rId16"/>
    <p:sldId id="274" r:id="rId17"/>
    <p:sldId id="329" r:id="rId18"/>
    <p:sldId id="260" r:id="rId19"/>
    <p:sldId id="332" r:id="rId20"/>
    <p:sldId id="333" r:id="rId21"/>
    <p:sldId id="328" r:id="rId22"/>
    <p:sldId id="334" r:id="rId23"/>
    <p:sldId id="335" r:id="rId24"/>
    <p:sldId id="309" r:id="rId25"/>
    <p:sldId id="310" r:id="rId26"/>
    <p:sldId id="279" r:id="rId27"/>
    <p:sldId id="280" r:id="rId28"/>
    <p:sldId id="312" r:id="rId29"/>
    <p:sldId id="282" r:id="rId30"/>
    <p:sldId id="298" r:id="rId31"/>
    <p:sldId id="341" r:id="rId32"/>
    <p:sldId id="336" r:id="rId33"/>
    <p:sldId id="284" r:id="rId34"/>
    <p:sldId id="313" r:id="rId35"/>
    <p:sldId id="340" r:id="rId36"/>
    <p:sldId id="342" r:id="rId37"/>
    <p:sldId id="337" r:id="rId38"/>
    <p:sldId id="283" r:id="rId39"/>
    <p:sldId id="307" r:id="rId40"/>
    <p:sldId id="318" r:id="rId41"/>
    <p:sldId id="330" r:id="rId42"/>
    <p:sldId id="317" r:id="rId43"/>
    <p:sldId id="319" r:id="rId44"/>
    <p:sldId id="285" r:id="rId45"/>
    <p:sldId id="315" r:id="rId46"/>
    <p:sldId id="343" r:id="rId47"/>
    <p:sldId id="344" r:id="rId48"/>
    <p:sldId id="321" r:id="rId49"/>
    <p:sldId id="345" r:id="rId50"/>
    <p:sldId id="326" r:id="rId51"/>
    <p:sldId id="322" r:id="rId52"/>
    <p:sldId id="346" r:id="rId53"/>
    <p:sldId id="339" r:id="rId54"/>
  </p:sldIdLst>
  <p:sldSz cx="9144000" cy="5715000" type="screen16x1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1E383E8-643B-4776-8D16-39496B36475D}">
          <p14:sldIdLst>
            <p14:sldId id="256"/>
            <p14:sldId id="257"/>
          </p14:sldIdLst>
        </p14:section>
        <p14:section name="Zusammenfassungsabschnitt" id="{4B661482-9F16-48F3-8C78-EC00E466988A}">
          <p14:sldIdLst>
            <p14:sldId id="331"/>
          </p14:sldIdLst>
        </p14:section>
        <p14:section name="Motivation - Land unter im Stollen!" id="{ED4683AA-4F23-488F-890B-58C2715C1D0E}">
          <p14:sldIdLst>
            <p14:sldId id="301"/>
            <p14:sldId id="258"/>
            <p14:sldId id="308"/>
            <p14:sldId id="327"/>
          </p14:sldIdLst>
        </p14:section>
        <p14:section name="Myographie – Myonen als „Röntgenstrahlung“" id="{E55B4464-179D-43DA-BE7D-A3DD912CAFC2}">
          <p14:sldIdLst>
            <p14:sldId id="325"/>
            <p14:sldId id="262"/>
            <p14:sldId id="268"/>
            <p14:sldId id="264"/>
            <p14:sldId id="266"/>
            <p14:sldId id="276"/>
            <p14:sldId id="271"/>
            <p14:sldId id="269"/>
            <p14:sldId id="274"/>
            <p14:sldId id="329"/>
            <p14:sldId id="260"/>
          </p14:sldIdLst>
        </p14:section>
        <p14:section name="Myographie im Ruhrgebiet" id="{B28B49E9-10EB-4235-A4BC-944C822F1D2F}">
          <p14:sldIdLst>
            <p14:sldId id="332"/>
            <p14:sldId id="333"/>
            <p14:sldId id="328"/>
            <p14:sldId id="334"/>
            <p14:sldId id="335"/>
            <p14:sldId id="309"/>
            <p14:sldId id="310"/>
            <p14:sldId id="279"/>
            <p14:sldId id="280"/>
            <p14:sldId id="312"/>
            <p14:sldId id="282"/>
            <p14:sldId id="298"/>
            <p14:sldId id="341"/>
            <p14:sldId id="336"/>
            <p14:sldId id="284"/>
            <p14:sldId id="313"/>
            <p14:sldId id="340"/>
            <p14:sldId id="342"/>
            <p14:sldId id="337"/>
            <p14:sldId id="283"/>
            <p14:sldId id="307"/>
            <p14:sldId id="318"/>
          </p14:sldIdLst>
        </p14:section>
        <p14:section name="Ergebnisse und Ausblick" id="{BEA3CC6E-8E66-42D2-8535-3C3629945E81}">
          <p14:sldIdLst>
            <p14:sldId id="330"/>
            <p14:sldId id="317"/>
            <p14:sldId id="319"/>
            <p14:sldId id="285"/>
            <p14:sldId id="315"/>
            <p14:sldId id="343"/>
            <p14:sldId id="344"/>
            <p14:sldId id="321"/>
            <p14:sldId id="345"/>
            <p14:sldId id="326"/>
            <p14:sldId id="322"/>
            <p14:sldId id="346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00"/>
    <a:srgbClr val="04526B"/>
    <a:srgbClr val="84B819"/>
    <a:srgbClr val="474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492" autoAdjust="0"/>
  </p:normalViewPr>
  <p:slideViewPr>
    <p:cSldViewPr snapToGrid="0" snapToObjects="1">
      <p:cViewPr varScale="1">
        <p:scale>
          <a:sx n="140" d="100"/>
          <a:sy n="140" d="100"/>
        </p:scale>
        <p:origin x="88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2E8418F-22B6-734F-B0DC-685E4AA9A3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3CA762-012B-7E47-9CF3-7875800D81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26EEFB7-8EE2-7548-8412-CB0764D93939}" type="datetimeFigureOut">
              <a:rPr lang="de-DE" smtClean="0"/>
              <a:t>15.06.2022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03F46E-F5CD-BA49-AA31-FDA70909A8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49114-19AE-E04D-B598-E23B38473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7490737-A84A-934B-9419-617EC5379B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87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 b="0" i="0">
                <a:latin typeface="Akkurat Office" panose="02000503030000020004" pitchFamily="2" charset="0"/>
              </a:defRPr>
            </a:lvl1pPr>
          </a:lstStyle>
          <a:p>
            <a:fld id="{B469FE4B-9DAC-804C-9C5C-78C61E486880}" type="datetimeFigureOut">
              <a:rPr lang="de-DE" smtClean="0"/>
              <a:pPr/>
              <a:t>15.06.2022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1279525"/>
            <a:ext cx="5526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 b="0" i="0">
                <a:latin typeface="Akkurat Office" panose="02000503030000020004" pitchFamily="2" charset="0"/>
              </a:defRPr>
            </a:lvl1pPr>
          </a:lstStyle>
          <a:p>
            <a:fld id="{6D3AFA1F-3407-7C4E-B22E-ED05366A979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3577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1pPr>
    <a:lvl2pPr marL="356616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2pPr>
    <a:lvl3pPr marL="713232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3pPr>
    <a:lvl4pPr marL="1069848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4pPr>
    <a:lvl5pPr marL="1426464" algn="l" defTabSz="713232" rtl="0" eaLnBrk="1" latinLnBrk="0" hangingPunct="1">
      <a:defRPr sz="936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060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127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631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741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7421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20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112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06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Krebserregend: Nickelsulfat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98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Bild</a:t>
            </a:r>
          </a:p>
          <a:p>
            <a:pPr marL="228600" indent="-228600">
              <a:buAutoNum type="arabicPeriod"/>
            </a:pPr>
            <a:r>
              <a:rPr lang="de-DE" dirty="0"/>
              <a:t>Myonen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67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82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066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Gaisser</a:t>
            </a:r>
            <a:r>
              <a:rPr lang="de-DE" dirty="0"/>
              <a:t> </a:t>
            </a:r>
            <a:r>
              <a:rPr lang="de-DE" dirty="0" err="1"/>
              <a:t>param</a:t>
            </a:r>
            <a:r>
              <a:rPr lang="de-DE" dirty="0"/>
              <a:t> </a:t>
            </a:r>
            <a:r>
              <a:rPr lang="de-DE" dirty="0" err="1"/>
              <a:t>erklärn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90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Gaisser</a:t>
            </a:r>
            <a:r>
              <a:rPr lang="de-DE" dirty="0"/>
              <a:t> </a:t>
            </a:r>
            <a:r>
              <a:rPr lang="de-DE" dirty="0" err="1"/>
              <a:t>param</a:t>
            </a:r>
            <a:r>
              <a:rPr lang="de-DE" dirty="0"/>
              <a:t> </a:t>
            </a:r>
            <a:r>
              <a:rPr lang="de-DE" dirty="0" err="1"/>
              <a:t>erklärn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3173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Gaisser</a:t>
            </a:r>
            <a:r>
              <a:rPr lang="de-DE" dirty="0"/>
              <a:t> </a:t>
            </a:r>
            <a:r>
              <a:rPr lang="de-DE" dirty="0" err="1"/>
              <a:t>param</a:t>
            </a:r>
            <a:r>
              <a:rPr lang="de-DE" dirty="0"/>
              <a:t> </a:t>
            </a:r>
            <a:r>
              <a:rPr lang="de-DE" dirty="0" err="1"/>
              <a:t>erklärn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74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82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504479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43395C2C-F12B-40DA-9361-1E50362ABD5F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8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8655284F-48FF-4175-BEC9-7413115EAEF8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02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2857500"/>
            <a:ext cx="7886700" cy="931011"/>
          </a:xfrm>
        </p:spPr>
        <p:txBody>
          <a:bodyPr vert="horz" anchor="ctr"/>
          <a:lstStyle>
            <a:lvl1pPr algn="ctr">
              <a:defRPr sz="1800" b="0" i="0" cap="none" spc="0">
                <a:ln w="0"/>
                <a:solidFill>
                  <a:schemeClr val="tx1"/>
                </a:solidFill>
                <a:effectLst/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5CBC01-1E33-5742-A44D-E0C78F69E64E}"/>
              </a:ext>
            </a:extLst>
          </p:cNvPr>
          <p:cNvCxnSpPr/>
          <p:nvPr userDrawn="1"/>
        </p:nvCxnSpPr>
        <p:spPr>
          <a:xfrm>
            <a:off x="536735" y="2729023"/>
            <a:ext cx="8028000" cy="0"/>
          </a:xfrm>
          <a:prstGeom prst="line">
            <a:avLst/>
          </a:prstGeom>
          <a:ln w="28575">
            <a:solidFill>
              <a:srgbClr val="84B81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C42FC8A-18E6-4045-835E-C58506BC7195}"/>
              </a:ext>
            </a:extLst>
          </p:cNvPr>
          <p:cNvCxnSpPr/>
          <p:nvPr userDrawn="1"/>
        </p:nvCxnSpPr>
        <p:spPr>
          <a:xfrm>
            <a:off x="558000" y="3866116"/>
            <a:ext cx="8028000" cy="0"/>
          </a:xfrm>
          <a:prstGeom prst="line">
            <a:avLst/>
          </a:prstGeom>
          <a:ln w="28575">
            <a:solidFill>
              <a:srgbClr val="84B81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F4BA87C8-FE99-424F-BA9F-E4DEA807527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28651" y="486833"/>
            <a:ext cx="7886699" cy="2138797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8BB4F58-1CC0-6D44-BBF2-D6EF0AD5B1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385" y="4925604"/>
            <a:ext cx="7886700" cy="216141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350"/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28FD5C-3FA1-4549-897B-4306FB8CBF09}"/>
              </a:ext>
            </a:extLst>
          </p:cNvPr>
          <p:cNvSpPr txBox="1"/>
          <p:nvPr userDrawn="1"/>
        </p:nvSpPr>
        <p:spPr>
          <a:xfrm>
            <a:off x="628650" y="4092970"/>
            <a:ext cx="7886700" cy="808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1875"/>
              </a:lnSpc>
            </a:pPr>
            <a:r>
              <a:rPr lang="de-DE" sz="1350" dirty="0">
                <a:latin typeface="Akkurat Office" panose="02000503030000020004" pitchFamily="2" charset="0"/>
              </a:rPr>
              <a:t>Martin Schönfeld</a:t>
            </a:r>
          </a:p>
          <a:p>
            <a:pPr lvl="0" algn="ctr">
              <a:lnSpc>
                <a:spcPts val="1875"/>
              </a:lnSpc>
            </a:pPr>
            <a:r>
              <a:rPr lang="de-DE" sz="1350" dirty="0">
                <a:latin typeface="Akkurat Office" panose="02000503030000020004" pitchFamily="2" charset="0"/>
              </a:rPr>
              <a:t>E5b Astroteilchenphysik</a:t>
            </a:r>
          </a:p>
          <a:p>
            <a:pPr lvl="0" algn="ctr">
              <a:lnSpc>
                <a:spcPts val="1875"/>
              </a:lnSpc>
            </a:pPr>
            <a:r>
              <a:rPr lang="de-DE" sz="1350" dirty="0">
                <a:latin typeface="Akkurat Office" panose="02000503030000020004" pitchFamily="2" charset="0"/>
              </a:rPr>
              <a:t>Fakultät Physik - TU Dortmund</a:t>
            </a:r>
          </a:p>
        </p:txBody>
      </p:sp>
    </p:spTree>
    <p:extLst>
      <p:ext uri="{BB962C8B-B14F-4D97-AF65-F5344CB8AC3E}">
        <p14:creationId xmlns:p14="http://schemas.microsoft.com/office/powerpoint/2010/main" val="317102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795132"/>
            <a:ext cx="3886200" cy="4352338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95132"/>
            <a:ext cx="3886200" cy="4352338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EEA269A-5BB3-E741-8A92-3B16833D58C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CBB590-881F-3740-BC06-EC62544B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2168"/>
            <a:ext cx="7886700" cy="392957"/>
          </a:xfrm>
        </p:spPr>
        <p:txBody>
          <a:bodyPr/>
          <a:lstStyle>
            <a:lvl1pPr>
              <a:defRPr sz="15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460" y="845343"/>
            <a:ext cx="3868340" cy="579134"/>
          </a:xfrm>
        </p:spPr>
        <p:txBody>
          <a:bodyPr anchor="ctr">
            <a:normAutofit/>
          </a:bodyPr>
          <a:lstStyle>
            <a:lvl1pPr marL="0" indent="0">
              <a:buNone/>
              <a:defRPr sz="1350" b="0" i="0">
                <a:latin typeface="Akkurat Office" panose="02000503030000020004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424478"/>
            <a:ext cx="3868340" cy="3733576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767" y="845342"/>
            <a:ext cx="3887391" cy="579135"/>
          </a:xfrm>
        </p:spPr>
        <p:txBody>
          <a:bodyPr anchor="ctr">
            <a:normAutofit/>
          </a:bodyPr>
          <a:lstStyle>
            <a:lvl1pPr marL="0" indent="0">
              <a:buNone/>
              <a:defRPr sz="1350" b="0" i="0">
                <a:latin typeface="Akkurat Office" panose="02000503030000020004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455924"/>
            <a:ext cx="3887391" cy="3702128"/>
          </a:xfrm>
        </p:spPr>
        <p:txBody>
          <a:bodyPr/>
          <a:lstStyle>
            <a:lvl1pPr>
              <a:defRPr sz="1350" b="0" i="0">
                <a:latin typeface="Akkurat Office" panose="02000503030000020004" pitchFamily="2" charset="0"/>
              </a:defRPr>
            </a:lvl1pPr>
            <a:lvl2pPr>
              <a:defRPr sz="1200" b="0" i="0">
                <a:latin typeface="Akkurat Office" panose="02000503030000020004" pitchFamily="2" charset="0"/>
              </a:defRPr>
            </a:lvl2pPr>
            <a:lvl3pPr>
              <a:defRPr sz="1050" b="0" i="0">
                <a:latin typeface="Akkurat Office" panose="02000503030000020004" pitchFamily="2" charset="0"/>
              </a:defRPr>
            </a:lvl3pPr>
            <a:lvl4pPr>
              <a:defRPr sz="1050" b="0" i="0">
                <a:latin typeface="Akkurat Office" panose="02000503030000020004" pitchFamily="2" charset="0"/>
              </a:defRPr>
            </a:lvl4pPr>
            <a:lvl5pPr>
              <a:defRPr sz="105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55F8E8B-E618-124E-9E03-FED66671A420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1CE49C2-FD97-874E-8FD9-CD904B98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2168"/>
            <a:ext cx="7886700" cy="392957"/>
          </a:xfrm>
        </p:spPr>
        <p:txBody>
          <a:bodyPr/>
          <a:lstStyle>
            <a:lvl1pPr>
              <a:defRPr sz="15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88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M. Schönfeld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BC5FFAC-FA5A-8145-A14F-F084F258F245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92624D-EF07-F442-9DA9-D36A0F2C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2168"/>
            <a:ext cx="7886700" cy="392957"/>
          </a:xfrm>
        </p:spPr>
        <p:txBody>
          <a:bodyPr/>
          <a:lstStyle>
            <a:lvl1pPr>
              <a:defRPr sz="15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1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8B86874B-F4BF-48CD-97F5-6E85394B566E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5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B12B4115-EF5D-47DD-B151-103C9A4ABFE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8">
            <a:extLst>
              <a:ext uri="{FF2B5EF4-FFF2-40B4-BE49-F238E27FC236}">
                <a16:creationId xmlns:a16="http://schemas.microsoft.com/office/drawing/2014/main" id="{B7707C00-0F42-4349-A469-957331597C06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>
            <a:lvl1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84B819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>
            <a:lvl1pPr>
              <a:buClr>
                <a:srgbClr val="84B819"/>
              </a:buClr>
              <a:defRPr/>
            </a:lvl1pPr>
            <a:lvl2pPr>
              <a:buClr>
                <a:srgbClr val="84B819"/>
              </a:buClr>
              <a:defRPr/>
            </a:lvl2pPr>
            <a:lvl3pPr>
              <a:buClr>
                <a:srgbClr val="84B819"/>
              </a:buClr>
              <a:defRPr/>
            </a:lvl3pPr>
            <a:lvl4pPr>
              <a:buClr>
                <a:srgbClr val="84B819"/>
              </a:buClr>
              <a:defRPr/>
            </a:lvl4pPr>
            <a:lvl5pPr>
              <a:buClr>
                <a:srgbClr val="84B819"/>
              </a:buCl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 Verbindung 10">
            <a:extLst>
              <a:ext uri="{FF2B5EF4-FFF2-40B4-BE49-F238E27FC236}">
                <a16:creationId xmlns:a16="http://schemas.microsoft.com/office/drawing/2014/main" id="{4B3A97C3-2A90-4C61-A64C-D6730548887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1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 Verbindung 6">
            <a:extLst>
              <a:ext uri="{FF2B5EF4-FFF2-40B4-BE49-F238E27FC236}">
                <a16:creationId xmlns:a16="http://schemas.microsoft.com/office/drawing/2014/main" id="{EF1A4E43-4B01-4A4E-84E8-DCCA1BC80894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7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5">
            <a:extLst>
              <a:ext uri="{FF2B5EF4-FFF2-40B4-BE49-F238E27FC236}">
                <a16:creationId xmlns:a16="http://schemas.microsoft.com/office/drawing/2014/main" id="{5C434156-D48C-41F5-BA81-655609652611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7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buClr>
                <a:srgbClr val="84B819"/>
              </a:buClr>
              <a:defRPr sz="2400"/>
            </a:lvl1pPr>
            <a:lvl2pPr>
              <a:buClr>
                <a:srgbClr val="84B819"/>
              </a:buClr>
              <a:defRPr sz="2100"/>
            </a:lvl2pPr>
            <a:lvl3pPr>
              <a:buClr>
                <a:srgbClr val="84B819"/>
              </a:buClr>
              <a:defRPr sz="1800"/>
            </a:lvl3pPr>
            <a:lvl4pPr>
              <a:buClr>
                <a:srgbClr val="84B819"/>
              </a:buClr>
              <a:defRPr sz="1500"/>
            </a:lvl4pPr>
            <a:lvl5pPr>
              <a:buClr>
                <a:srgbClr val="84B819"/>
              </a:buCl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7459" y="1918468"/>
            <a:ext cx="2949178" cy="3176323"/>
          </a:xfrm>
        </p:spPr>
        <p:txBody>
          <a:bodyPr/>
          <a:lstStyle>
            <a:lvl1pPr marL="171450" indent="-171450">
              <a:buClr>
                <a:srgbClr val="84B819"/>
              </a:buClr>
              <a:buFont typeface="Arial" panose="020B0604020202020204" pitchFamily="34" charset="0"/>
              <a:buChar char="•"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8">
            <a:extLst>
              <a:ext uri="{FF2B5EF4-FFF2-40B4-BE49-F238E27FC236}">
                <a16:creationId xmlns:a16="http://schemas.microsoft.com/office/drawing/2014/main" id="{7F4D264D-76C6-4A83-BD67-308359CC1A06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90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7459" y="1918468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8">
            <a:extLst>
              <a:ext uri="{FF2B5EF4-FFF2-40B4-BE49-F238E27FC236}">
                <a16:creationId xmlns:a16="http://schemas.microsoft.com/office/drawing/2014/main" id="{437DA57D-9446-4163-8969-E9F5BFC79BA9}"/>
              </a:ext>
            </a:extLst>
          </p:cNvPr>
          <p:cNvCxnSpPr>
            <a:cxnSpLocks/>
          </p:cNvCxnSpPr>
          <p:nvPr userDrawn="1"/>
        </p:nvCxnSpPr>
        <p:spPr>
          <a:xfrm>
            <a:off x="128954" y="402167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9FE6B3E-D4BE-C66A-E131-007AEF040DD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3600" y="113770"/>
            <a:ext cx="1930282" cy="20915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F08DEDD-CE86-2F6F-8573-5C45A69FE6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/>
          <a:stretch/>
        </p:blipFill>
        <p:spPr bwMode="auto">
          <a:xfrm>
            <a:off x="-64039" y="-80729"/>
            <a:ext cx="2057400" cy="5658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5524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65" r:id="rId14"/>
    <p:sldLayoutId id="2147483666" r:id="rId15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84B81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be.com/clip/UgkxgFBsdsvRRO53kFomH95_S4xB0z7FBQaN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slide" Target="slide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1A520-7DAB-5746-BC48-5615422FC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PROPOSAL-Simulationsstudien zur Myographie in stillgelegten Bergbaustollen</a:t>
            </a:r>
          </a:p>
        </p:txBody>
      </p:sp>
      <p:pic>
        <p:nvPicPr>
          <p:cNvPr id="6" name="Bildplatzhalter 5" descr="Ein Bild, das Text, draußen, Floß enthält.&#10;&#10;Automatisch generierte Beschreibung">
            <a:extLst>
              <a:ext uri="{FF2B5EF4-FFF2-40B4-BE49-F238E27FC236}">
                <a16:creationId xmlns:a16="http://schemas.microsoft.com/office/drawing/2014/main" id="{F43C755D-664C-4837-8303-E6B051482B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92" t="23353" r="-2492" b="40593"/>
          <a:stretch/>
        </p:blipFill>
        <p:spPr>
          <a:xfrm>
            <a:off x="628651" y="486833"/>
            <a:ext cx="7886699" cy="2138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30C068-3B9D-BE4E-8143-449487029A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/>
              <a:t>14. Juni 2022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E92028-E384-44B7-BDC0-3988ED87A130}"/>
              </a:ext>
            </a:extLst>
          </p:cNvPr>
          <p:cNvSpPr txBox="1"/>
          <p:nvPr/>
        </p:nvSpPr>
        <p:spPr>
          <a:xfrm>
            <a:off x="3421380" y="2526121"/>
            <a:ext cx="4881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https://www.spiegel.de/reise/deutschland/bergwerk-nuttlar-in-bestwig-tauchen-mit-tunnelblick-a-914935.html</a:t>
            </a:r>
          </a:p>
        </p:txBody>
      </p:sp>
    </p:spTree>
    <p:extLst>
      <p:ext uri="{BB962C8B-B14F-4D97-AF65-F5344CB8AC3E}">
        <p14:creationId xmlns:p14="http://schemas.microsoft.com/office/powerpoint/2010/main" val="296597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63" y="1345927"/>
            <a:ext cx="2949178" cy="1333500"/>
          </a:xfrm>
        </p:spPr>
        <p:txBody>
          <a:bodyPr/>
          <a:lstStyle/>
          <a:p>
            <a:r>
              <a:rPr lang="de-DE" dirty="0"/>
              <a:t>Myonenfluss auf Meereshöhe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7">
                <a:extLst>
                  <a:ext uri="{FF2B5EF4-FFF2-40B4-BE49-F238E27FC236}">
                    <a16:creationId xmlns:a16="http://schemas.microsoft.com/office/drawing/2014/main" id="{E4E1AB8F-6E51-4816-B25B-00FE590F777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03263" y="2788532"/>
                <a:ext cx="2949178" cy="119564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Auf Meereshöhe dominieren Myonen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Der Fluss auf Meereshöhe beträgt ca.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den>
                    </m:f>
                  </m:oMath>
                </a14:m>
                <a:r>
                  <a:rPr lang="de-DE" dirty="0"/>
                  <a:t>	 </a:t>
                </a:r>
                <a:r>
                  <a:rPr lang="de-DE" sz="800" dirty="0"/>
                  <a:t>[1] </a:t>
                </a:r>
              </a:p>
            </p:txBody>
          </p:sp>
        </mc:Choice>
        <mc:Fallback xmlns="">
          <p:sp>
            <p:nvSpPr>
              <p:cNvPr id="8" name="Textplatzhalter 7">
                <a:extLst>
                  <a:ext uri="{FF2B5EF4-FFF2-40B4-BE49-F238E27FC236}">
                    <a16:creationId xmlns:a16="http://schemas.microsoft.com/office/drawing/2014/main" id="{E4E1AB8F-6E51-4816-B25B-00FE590F7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03263" y="2788532"/>
                <a:ext cx="2949178" cy="1195640"/>
              </a:xfrm>
              <a:blipFill>
                <a:blip r:embed="rId2"/>
                <a:stretch>
                  <a:fillRect t="-15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M. Schönfeld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1" name="Inhaltsplatzhalter 11">
            <a:extLst>
              <a:ext uri="{FF2B5EF4-FFF2-40B4-BE49-F238E27FC236}">
                <a16:creationId xmlns:a16="http://schemas.microsoft.com/office/drawing/2014/main" id="{72D4D79B-4887-43FA-AF95-E9F3E3A0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7342" y="706182"/>
            <a:ext cx="3938008" cy="4590777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2E00374-A998-45CA-A3CE-CF72C036DB2E}"/>
              </a:ext>
            </a:extLst>
          </p:cNvPr>
          <p:cNvSpPr txBox="1"/>
          <p:nvPr/>
        </p:nvSpPr>
        <p:spPr>
          <a:xfrm>
            <a:off x="7182858" y="5269119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387879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63" y="1345927"/>
            <a:ext cx="2949178" cy="1333500"/>
          </a:xfrm>
        </p:spPr>
        <p:txBody>
          <a:bodyPr/>
          <a:lstStyle/>
          <a:p>
            <a:r>
              <a:rPr lang="de-DE" dirty="0"/>
              <a:t>Myonenfluss auf Meereshöhe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4E1AB8F-6E51-4816-B25B-00FE590F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263" y="2782812"/>
            <a:ext cx="2949178" cy="8035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Die höchste Intensität an Myonen ist aus vertikaler Richtung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Die Menge an Myonen erreicht einen Peak bei ca. 1 </a:t>
            </a:r>
            <a:r>
              <a:rPr lang="de-DE" dirty="0" err="1"/>
              <a:t>GeV</a:t>
            </a:r>
            <a:r>
              <a:rPr lang="de-DE" dirty="0"/>
              <a:t> und nimmt danach ab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486650" y="4617747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416C5FC8-3729-480C-9141-B1C646A2B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343" y="1130133"/>
            <a:ext cx="4449214" cy="3454734"/>
          </a:xfrm>
        </p:spPr>
      </p:pic>
    </p:spTree>
    <p:extLst>
      <p:ext uri="{BB962C8B-B14F-4D97-AF65-F5344CB8AC3E}">
        <p14:creationId xmlns:p14="http://schemas.microsoft.com/office/powerpoint/2010/main" val="191163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6F5F89-BC84-4B3E-AF55-9BB2AFB5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345927"/>
            <a:ext cx="3091381" cy="1333500"/>
          </a:xfrm>
        </p:spPr>
        <p:txBody>
          <a:bodyPr/>
          <a:lstStyle/>
          <a:p>
            <a:r>
              <a:rPr lang="de-DE" dirty="0"/>
              <a:t>Myographie - Myonen als „Röntgenstrahlung“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4E1AB8F-6E51-4816-B25B-00FE590F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263" y="2780911"/>
            <a:ext cx="2753397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Myonenfluss nimmt mit steigender Bodentiefe rapide ab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Konsequenz: Myonen Detektoren müssen bei steigender Tiefe immer länger messen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886326" y="4707913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Zhang (2020)</a:t>
            </a:r>
            <a:endParaRPr lang="de-DE" sz="8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8285F7C-D5D3-4D1A-B044-C99396E36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2211" y="1345927"/>
            <a:ext cx="4493139" cy="3292773"/>
          </a:xfrm>
        </p:spPr>
      </p:pic>
    </p:spTree>
    <p:extLst>
      <p:ext uri="{BB962C8B-B14F-4D97-AF65-F5344CB8AC3E}">
        <p14:creationId xmlns:p14="http://schemas.microsoft.com/office/powerpoint/2010/main" val="46034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4E1AB8F-6E51-4816-B25B-00FE590F7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263" y="2780911"/>
            <a:ext cx="2949178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Hohe Reichweite von Myonen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Hochenergetische Myonen können mehrere Kilometer weit kommen (</a:t>
            </a:r>
            <a:r>
              <a:rPr lang="de-DE" dirty="0" err="1"/>
              <a:t>mediumsabhängig</a:t>
            </a:r>
            <a:r>
              <a:rPr lang="de-DE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894EA7-22DF-4C35-BCD2-51C449A6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30A93-C9E2-4B2B-9A22-8873E13C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A8A2024-DA0C-438B-B672-C79ECB7A483B}"/>
              </a:ext>
            </a:extLst>
          </p:cNvPr>
          <p:cNvSpPr txBox="1"/>
          <p:nvPr/>
        </p:nvSpPr>
        <p:spPr>
          <a:xfrm>
            <a:off x="7420081" y="4479006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11" name="Inhaltsplatzhalter 14">
            <a:extLst>
              <a:ext uri="{FF2B5EF4-FFF2-40B4-BE49-F238E27FC236}">
                <a16:creationId xmlns:a16="http://schemas.microsoft.com/office/drawing/2014/main" id="{2BEA7EB0-E069-45B3-AA20-D8D97AD0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282248"/>
            <a:ext cx="4629150" cy="3142566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A97FC9C-D8B9-20DB-C5A0-8B0C1D1C33EB}"/>
              </a:ext>
            </a:extLst>
          </p:cNvPr>
          <p:cNvCxnSpPr>
            <a:cxnSpLocks/>
          </p:cNvCxnSpPr>
          <p:nvPr/>
        </p:nvCxnSpPr>
        <p:spPr>
          <a:xfrm flipV="1">
            <a:off x="5768340" y="1485900"/>
            <a:ext cx="0" cy="2339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F3AF214-5E25-F756-35EC-31ACE67AE79B}"/>
              </a:ext>
            </a:extLst>
          </p:cNvPr>
          <p:cNvSpPr txBox="1"/>
          <p:nvPr/>
        </p:nvSpPr>
        <p:spPr>
          <a:xfrm>
            <a:off x="5758816" y="2965577"/>
            <a:ext cx="88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 </a:t>
            </a:r>
            <a:r>
              <a:rPr lang="de-DE" dirty="0" err="1"/>
              <a:t>GeV</a:t>
            </a:r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4B3D125-ACC0-0402-1EE4-998048F6DCFB}"/>
              </a:ext>
            </a:extLst>
          </p:cNvPr>
          <p:cNvCxnSpPr>
            <a:cxnSpLocks/>
          </p:cNvCxnSpPr>
          <p:nvPr/>
        </p:nvCxnSpPr>
        <p:spPr>
          <a:xfrm flipV="1">
            <a:off x="6957060" y="1485900"/>
            <a:ext cx="0" cy="2339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04E632C-8C16-4076-C012-E90A58D39EA4}"/>
              </a:ext>
            </a:extLst>
          </p:cNvPr>
          <p:cNvSpPr txBox="1"/>
          <p:nvPr/>
        </p:nvSpPr>
        <p:spPr>
          <a:xfrm>
            <a:off x="6925903" y="2319501"/>
            <a:ext cx="131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300 </a:t>
            </a:r>
            <a:r>
              <a:rPr lang="de-DE" dirty="0" err="1"/>
              <a:t>GeV</a:t>
            </a:r>
            <a:endParaRPr lang="de-DE" dirty="0"/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8951FA19-55DD-269E-71B3-939BA5A2862C}"/>
              </a:ext>
            </a:extLst>
          </p:cNvPr>
          <p:cNvSpPr txBox="1">
            <a:spLocks/>
          </p:cNvSpPr>
          <p:nvPr/>
        </p:nvSpPr>
        <p:spPr>
          <a:xfrm>
            <a:off x="861060" y="1345927"/>
            <a:ext cx="3091381" cy="1333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Myographie - Myonen als „Röntgenstrahlung“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23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E79A4-2970-4D19-B79D-FF7D32DC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700314"/>
            <a:ext cx="2949178" cy="1333500"/>
          </a:xfrm>
        </p:spPr>
        <p:txBody>
          <a:bodyPr/>
          <a:lstStyle/>
          <a:p>
            <a:r>
              <a:rPr lang="de-DE" dirty="0"/>
              <a:t>Beispiel: Vulkane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947AF82-D49F-493F-8AEE-98CC809E8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120637"/>
            <a:ext cx="2949178" cy="19512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hlinkClick r:id="rId2"/>
              </a:rPr>
              <a:t>https://youtube.com/clip/UgkxgFBsdsvRRO53kFomH95_S4xB0z7FBQaN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Überwachung eines aktiven Vulkans durch Vermessung der Form des Magmas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Magma wird durch seine höhere Dichte sichtbar in der </a:t>
            </a:r>
            <a:r>
              <a:rPr lang="de-DE" dirty="0" err="1"/>
              <a:t>Myonenrate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F9B05C-ACF1-41FB-B7E0-F991FA17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5FE22-0BEE-4255-86C9-B5B059FC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Inhaltsplatzhalter 13">
            <a:extLst>
              <a:ext uri="{FF2B5EF4-FFF2-40B4-BE49-F238E27FC236}">
                <a16:creationId xmlns:a16="http://schemas.microsoft.com/office/drawing/2014/main" id="{CA5D07B3-B2B1-4EC5-A898-15BE048F6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751820"/>
            <a:ext cx="4629150" cy="2203423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79C50D1-299B-4ACA-9508-E6D550096467}"/>
              </a:ext>
            </a:extLst>
          </p:cNvPr>
          <p:cNvSpPr txBox="1"/>
          <p:nvPr/>
        </p:nvSpPr>
        <p:spPr>
          <a:xfrm>
            <a:off x="6039213" y="4071846"/>
            <a:ext cx="25755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/>
              <a:t>https://indico.cern.ch/event/915486/#2-muon-tomography-cultural-her</a:t>
            </a:r>
          </a:p>
        </p:txBody>
      </p:sp>
    </p:spTree>
    <p:extLst>
      <p:ext uri="{BB962C8B-B14F-4D97-AF65-F5344CB8AC3E}">
        <p14:creationId xmlns:p14="http://schemas.microsoft.com/office/powerpoint/2010/main" val="95356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E79A4-2970-4D19-B79D-FF7D32DC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2219"/>
            <a:ext cx="7886700" cy="591767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Beispiel: Messung eines Aufzugsschachts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F9B05C-ACF1-41FB-B7E0-F991FA17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5FE22-0BEE-4255-86C9-B5B059FC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75BD1269-CC52-40B2-BB36-AC7817E80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877" y="1074114"/>
            <a:ext cx="7556246" cy="3566772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5E3CED-DD4F-E2B7-4658-6EC2A9F34DF3}"/>
              </a:ext>
            </a:extLst>
          </p:cNvPr>
          <p:cNvSpPr txBox="1"/>
          <p:nvPr/>
        </p:nvSpPr>
        <p:spPr>
          <a:xfrm>
            <a:off x="7486649" y="4853691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33687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2DC56698-745D-4B5F-8557-24491559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528418"/>
            <a:ext cx="3356610" cy="1104636"/>
          </a:xfrm>
        </p:spPr>
        <p:txBody>
          <a:bodyPr>
            <a:normAutofit/>
          </a:bodyPr>
          <a:lstStyle/>
          <a:p>
            <a:pPr algn="ctr"/>
            <a:r>
              <a:rPr lang="de-DE" sz="2400" dirty="0"/>
              <a:t>Beispiel: Messung eines Aufzugsschachts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88284B67-C467-4450-8EE4-7E2FCD459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4759" y="1139719"/>
            <a:ext cx="3886200" cy="3435561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8BE321-0492-4A3F-B3DB-2E930F71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7A3050-52DD-45A4-BCDF-88F3760C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19679-05B8-4E8A-B807-5019244620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2641203"/>
            <a:ext cx="3886200" cy="1210575"/>
          </a:xfrm>
        </p:spPr>
        <p:txBody>
          <a:bodyPr>
            <a:normAutofit/>
          </a:bodyPr>
          <a:lstStyle/>
          <a:p>
            <a:r>
              <a:rPr lang="de-DE" sz="1200" dirty="0"/>
              <a:t>Nach 4 Monaten Messzeit ist der Aufzugsschacht deutlich zu erkennen an der erwarteten Stelle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7FF615-6F5A-5226-714A-0C22803922B7}"/>
              </a:ext>
            </a:extLst>
          </p:cNvPr>
          <p:cNvSpPr txBox="1"/>
          <p:nvPr/>
        </p:nvSpPr>
        <p:spPr>
          <a:xfrm>
            <a:off x="7486649" y="4853691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214091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E79A4-2970-4D19-B79D-FF7D32DC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2219"/>
            <a:ext cx="7886700" cy="591767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Beispiel: Messung eines Aufzugsschachts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F9B05C-ACF1-41FB-B7E0-F991FA17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85FE22-0BEE-4255-86C9-B5B059FC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E3CED-DD4F-E2B7-4658-6EC2A9F34DF3}"/>
              </a:ext>
            </a:extLst>
          </p:cNvPr>
          <p:cNvSpPr txBox="1"/>
          <p:nvPr/>
        </p:nvSpPr>
        <p:spPr>
          <a:xfrm>
            <a:off x="7486649" y="4853691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Alexandrov</a:t>
            </a:r>
            <a:r>
              <a:rPr lang="de-DE" sz="800" dirty="0"/>
              <a:t> - 2017</a:t>
            </a:r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1D80585B-1C14-4F11-6164-6827A3A9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8" y="1061091"/>
            <a:ext cx="7990712" cy="356373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21FCA5B-FDDD-216B-7A5C-69DB724DBC05}"/>
              </a:ext>
            </a:extLst>
          </p:cNvPr>
          <p:cNvSpPr txBox="1"/>
          <p:nvPr/>
        </p:nvSpPr>
        <p:spPr>
          <a:xfrm>
            <a:off x="461010" y="4401225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Messung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EF83FD-4F73-4A87-A3D1-148ED0875750}"/>
              </a:ext>
            </a:extLst>
          </p:cNvPr>
          <p:cNvSpPr txBox="1"/>
          <p:nvPr/>
        </p:nvSpPr>
        <p:spPr>
          <a:xfrm>
            <a:off x="6290309" y="4440155"/>
            <a:ext cx="23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Simulation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7F66EBF-A79D-4419-6EFC-04A39D834194}"/>
              </a:ext>
            </a:extLst>
          </p:cNvPr>
          <p:cNvSpPr txBox="1"/>
          <p:nvPr/>
        </p:nvSpPr>
        <p:spPr>
          <a:xfrm>
            <a:off x="1950149" y="4930399"/>
            <a:ext cx="5139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👌 Stimmt mit Erwartung/Simulation überein</a:t>
            </a:r>
          </a:p>
        </p:txBody>
      </p:sp>
    </p:spTree>
    <p:extLst>
      <p:ext uri="{BB962C8B-B14F-4D97-AF65-F5344CB8AC3E}">
        <p14:creationId xmlns:p14="http://schemas.microsoft.com/office/powerpoint/2010/main" val="259902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4AB3CE-4415-4D31-A99C-35209DA2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M. Schönfeld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930FA-9442-4CF4-A1FC-F7962AAB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22" name="Inhaltsplatzhalter 8">
            <a:extLst>
              <a:ext uri="{FF2B5EF4-FFF2-40B4-BE49-F238E27FC236}">
                <a16:creationId xmlns:a16="http://schemas.microsoft.com/office/drawing/2014/main" id="{EB133A9C-59FF-4675-A399-7EA6C734D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73" y="456713"/>
            <a:ext cx="8513854" cy="4806995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76DF1D6-52DA-402C-AABA-91F56BC25E08}"/>
              </a:ext>
            </a:extLst>
          </p:cNvPr>
          <p:cNvSpPr txBox="1"/>
          <p:nvPr/>
        </p:nvSpPr>
        <p:spPr>
          <a:xfrm>
            <a:off x="7299570" y="5297446"/>
            <a:ext cx="84621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600" dirty="0"/>
              <a:t>Kaiser - 2018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81B19BF-D7CA-3DA6-76FD-EDA8CCF55614}"/>
              </a:ext>
            </a:extLst>
          </p:cNvPr>
          <p:cNvSpPr/>
          <p:nvPr/>
        </p:nvSpPr>
        <p:spPr>
          <a:xfrm>
            <a:off x="2091530" y="2407920"/>
            <a:ext cx="1352710" cy="12735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A4FC13-E7A6-C4E1-29D3-1E5E5137CE96}"/>
              </a:ext>
            </a:extLst>
          </p:cNvPr>
          <p:cNvSpPr/>
          <p:nvPr/>
        </p:nvSpPr>
        <p:spPr>
          <a:xfrm>
            <a:off x="4050867" y="2560320"/>
            <a:ext cx="1215550" cy="11592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E5A4C34-AAC5-B15B-4A1F-6FF5DBE625B3}"/>
              </a:ext>
            </a:extLst>
          </p:cNvPr>
          <p:cNvSpPr/>
          <p:nvPr/>
        </p:nvSpPr>
        <p:spPr>
          <a:xfrm>
            <a:off x="207405" y="4098989"/>
            <a:ext cx="3783490" cy="11592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8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4C09B9A-432B-488F-8BF2-273EBF3D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65486"/>
            <a:ext cx="6858000" cy="1989667"/>
          </a:xfrm>
        </p:spPr>
        <p:txBody>
          <a:bodyPr>
            <a:normAutofit/>
          </a:bodyPr>
          <a:lstStyle/>
          <a:p>
            <a:r>
              <a:rPr lang="de-DE" dirty="0"/>
              <a:t>III. Myographie im Ruhrgebiet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14E22-5F97-4CD5-BE7F-FA2B181D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19FA5C-958B-4DCC-AF84-0FB1B98A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730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8F6681F-025D-4A32-A6FF-6E7EE3D2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07" y="858144"/>
            <a:ext cx="2211884" cy="493776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73CBE8F-EFA8-4549-84A9-B614E96FC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5307" y="1809278"/>
            <a:ext cx="6646754" cy="2858691"/>
          </a:xfrm>
        </p:spPr>
        <p:txBody>
          <a:bodyPr>
            <a:normAutofit lnSpcReduction="10000"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de-DE" sz="1400" dirty="0"/>
              <a:t>I. Motivation: Land unter im Stollen!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Das Erbe des Bergbaus</a:t>
            </a:r>
          </a:p>
          <a:p>
            <a:pPr marL="214313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II. Myographie - Myonen als „Röntgenstrahlung”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Myonen als Grundlage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Anwendungsbeispiel im Vulkan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Anwendungsbeispiel im Untergrund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de-DE" sz="1400" dirty="0"/>
              <a:t>III. Myographie im Ruhrgebiet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Wie lässt sich ein Wasserpegel mithilfe der Myographie messen?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Ein Bodenmodell im Ruhrgebiet</a:t>
            </a:r>
          </a:p>
          <a:p>
            <a:pPr marL="55721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Detektor-Zählraten simulieren</a:t>
            </a:r>
          </a:p>
          <a:p>
            <a:pPr marL="214313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IV. Ergebnisse und Ausblick</a:t>
            </a:r>
          </a:p>
          <a:p>
            <a:pPr marL="385763" lvl="1" indent="-214313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sz="1250" dirty="0"/>
              <a:t>Reale Umsetzung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810D2C-DE86-4236-8688-1D80A279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M. Schönfeld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CF20E9-04A6-473C-A8E0-D352C39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066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062" y="1884810"/>
            <a:ext cx="2949178" cy="31285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Unterhalb der Bergbaustollen die </a:t>
            </a:r>
            <a:r>
              <a:rPr lang="de-DE" dirty="0" err="1"/>
              <a:t>Myonenrate</a:t>
            </a:r>
            <a:r>
              <a:rPr lang="de-DE" dirty="0"/>
              <a:t> simulieren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Absenkung der Rate bedeutet</a:t>
            </a:r>
            <a:br>
              <a:rPr lang="de-DE" dirty="0"/>
            </a:br>
            <a:r>
              <a:rPr lang="de-DE" dirty="0"/>
              <a:t>„mehr Wasser“ über einem, </a:t>
            </a:r>
            <a:br>
              <a:rPr lang="de-DE" dirty="0"/>
            </a:br>
            <a:r>
              <a:rPr lang="de-DE" dirty="0"/>
              <a:t>bzw. die </a:t>
            </a:r>
            <a:r>
              <a:rPr lang="de-DE" b="1" dirty="0"/>
              <a:t>„Wasserhöhe“ </a:t>
            </a:r>
            <a:r>
              <a:rPr lang="de-DE" dirty="0"/>
              <a:t>ist gestiegen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6FA6E4DE-5975-9F58-E3DA-689F365277E6}"/>
              </a:ext>
            </a:extLst>
          </p:cNvPr>
          <p:cNvSpPr txBox="1">
            <a:spLocks/>
          </p:cNvSpPr>
          <p:nvPr/>
        </p:nvSpPr>
        <p:spPr>
          <a:xfrm>
            <a:off x="627062" y="729546"/>
            <a:ext cx="2949178" cy="1013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Wasserhöhe messen über die Myographie?</a:t>
            </a:r>
          </a:p>
        </p:txBody>
      </p:sp>
    </p:spTree>
    <p:extLst>
      <p:ext uri="{BB962C8B-B14F-4D97-AF65-F5344CB8AC3E}">
        <p14:creationId xmlns:p14="http://schemas.microsoft.com/office/powerpoint/2010/main" val="2569670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01388"/>
            <a:ext cx="2949178" cy="317632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Bestimmung der Wasserhöhe innerhalb von Gesteinsschichten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Gewisse Gesteinsschichten können sich mit Wasser vollsaugen, dadurch erhöht sich ihre effektive Dichte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Kosmische Myonen verlieren jetzt mehr Energie beim Durchqueren jener Schichten -&gt; </a:t>
            </a:r>
            <a:r>
              <a:rPr lang="de-DE" dirty="0" err="1"/>
              <a:t>Myonenrate</a:t>
            </a:r>
            <a:r>
              <a:rPr lang="de-DE" dirty="0"/>
              <a:t> am Detektor sinkt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Sind durch Messung der </a:t>
            </a:r>
            <a:r>
              <a:rPr lang="de-DE" b="1" dirty="0" err="1"/>
              <a:t>Myonenrate</a:t>
            </a:r>
            <a:r>
              <a:rPr lang="de-DE" b="1" dirty="0"/>
              <a:t> am Boden einer Bohrung Rückschlüsse auf die „Wasserhöhe“ möglich?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Wenn ja, wie groß sind diese Unterschiede?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Ist eine Messung in praktikabler Zeit umsetzbar?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1FA033C-13F2-8239-37D0-D112C4CF228D}"/>
              </a:ext>
            </a:extLst>
          </p:cNvPr>
          <p:cNvCxnSpPr>
            <a:cxnSpLocks/>
          </p:cNvCxnSpPr>
          <p:nvPr/>
        </p:nvCxnSpPr>
        <p:spPr>
          <a:xfrm>
            <a:off x="3474720" y="2857500"/>
            <a:ext cx="1924209" cy="4038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77AE8A07-7340-7B55-9F7D-A3E026972770}"/>
              </a:ext>
            </a:extLst>
          </p:cNvPr>
          <p:cNvSpPr/>
          <p:nvPr/>
        </p:nvSpPr>
        <p:spPr>
          <a:xfrm>
            <a:off x="4572000" y="3208020"/>
            <a:ext cx="3512820" cy="1449405"/>
          </a:xfrm>
          <a:prstGeom prst="ellipse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9CD8BAA-26C5-C207-FC52-E21F1B26777A}"/>
              </a:ext>
            </a:extLst>
          </p:cNvPr>
          <p:cNvCxnSpPr>
            <a:cxnSpLocks/>
          </p:cNvCxnSpPr>
          <p:nvPr/>
        </p:nvCxnSpPr>
        <p:spPr>
          <a:xfrm>
            <a:off x="3474720" y="3383280"/>
            <a:ext cx="2917190" cy="708660"/>
          </a:xfrm>
          <a:prstGeom prst="straightConnector1">
            <a:avLst/>
          </a:prstGeom>
          <a:ln w="38100">
            <a:solidFill>
              <a:srgbClr val="E3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1">
            <a:extLst>
              <a:ext uri="{FF2B5EF4-FFF2-40B4-BE49-F238E27FC236}">
                <a16:creationId xmlns:a16="http://schemas.microsoft.com/office/drawing/2014/main" id="{399752AA-F2C6-6C98-9818-C58840A74485}"/>
              </a:ext>
            </a:extLst>
          </p:cNvPr>
          <p:cNvSpPr txBox="1">
            <a:spLocks/>
          </p:cNvSpPr>
          <p:nvPr/>
        </p:nvSpPr>
        <p:spPr>
          <a:xfrm>
            <a:off x="627062" y="729546"/>
            <a:ext cx="2949178" cy="1013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Wasserhöhe messen über die Myographie?</a:t>
            </a:r>
          </a:p>
        </p:txBody>
      </p:sp>
    </p:spTree>
    <p:extLst>
      <p:ext uri="{BB962C8B-B14F-4D97-AF65-F5344CB8AC3E}">
        <p14:creationId xmlns:p14="http://schemas.microsoft.com/office/powerpoint/2010/main" val="87874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2645886"/>
            <a:ext cx="2949178" cy="928423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i="1" dirty="0"/>
              <a:t>Bodenmodell</a:t>
            </a:r>
            <a:r>
              <a:rPr lang="de-DE" dirty="0"/>
              <a:t> (Bohrung)</a:t>
            </a:r>
          </a:p>
          <a:p>
            <a:pPr marL="228600" indent="-228600">
              <a:buFont typeface="+mj-lt"/>
              <a:buAutoNum type="arabicPeriod"/>
            </a:pPr>
            <a:r>
              <a:rPr lang="de-DE" b="0" i="1" dirty="0"/>
              <a:t>Myonen</a:t>
            </a:r>
            <a:r>
              <a:rPr lang="de-DE" b="0" dirty="0"/>
              <a:t> (EcoMug)</a:t>
            </a:r>
          </a:p>
          <a:p>
            <a:pPr marL="228600" indent="-228600">
              <a:buFont typeface="+mj-lt"/>
              <a:buAutoNum type="arabicPeriod"/>
            </a:pPr>
            <a:r>
              <a:rPr lang="de-DE" i="1" dirty="0"/>
              <a:t>Myonen simulieren</a:t>
            </a:r>
            <a:r>
              <a:rPr lang="de-DE" dirty="0"/>
              <a:t> (PROPOSAL)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55F5E4E3-C1C8-523D-60FF-50BDCD87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66497D2-C423-7D77-F7C7-B9B665AF016C}"/>
              </a:ext>
            </a:extLst>
          </p:cNvPr>
          <p:cNvSpPr txBox="1">
            <a:spLocks/>
          </p:cNvSpPr>
          <p:nvPr/>
        </p:nvSpPr>
        <p:spPr>
          <a:xfrm>
            <a:off x="627062" y="1488597"/>
            <a:ext cx="2949178" cy="75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Myographie</a:t>
            </a:r>
          </a:p>
          <a:p>
            <a:r>
              <a:rPr lang="de-DE" dirty="0"/>
              <a:t>Simulationszutaten</a:t>
            </a:r>
          </a:p>
        </p:txBody>
      </p:sp>
    </p:spTree>
    <p:extLst>
      <p:ext uri="{BB962C8B-B14F-4D97-AF65-F5344CB8AC3E}">
        <p14:creationId xmlns:p14="http://schemas.microsoft.com/office/powerpoint/2010/main" val="1091521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55F5E4E3-C1C8-523D-60FF-50BDCD87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E494AD9-427F-20AD-1791-6FA091E01B48}"/>
              </a:ext>
            </a:extLst>
          </p:cNvPr>
          <p:cNvSpPr/>
          <p:nvPr/>
        </p:nvSpPr>
        <p:spPr>
          <a:xfrm>
            <a:off x="6457950" y="1927860"/>
            <a:ext cx="1680210" cy="2400300"/>
          </a:xfrm>
          <a:prstGeom prst="ellipse">
            <a:avLst/>
          </a:prstGeom>
          <a:noFill/>
          <a:ln>
            <a:solidFill>
              <a:srgbClr val="E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F8A91A7-0F68-CB33-77F6-76D5A72649DC}"/>
              </a:ext>
            </a:extLst>
          </p:cNvPr>
          <p:cNvSpPr txBox="1">
            <a:spLocks/>
          </p:cNvSpPr>
          <p:nvPr/>
        </p:nvSpPr>
        <p:spPr>
          <a:xfrm>
            <a:off x="628650" y="2645886"/>
            <a:ext cx="2949178" cy="92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de-DE" b="1" i="1" dirty="0"/>
              <a:t>Bodenmodell</a:t>
            </a:r>
            <a:r>
              <a:rPr lang="de-DE" dirty="0"/>
              <a:t> (Bohrung)</a:t>
            </a:r>
          </a:p>
          <a:p>
            <a:pPr marL="228600" indent="-228600">
              <a:buFont typeface="+mj-lt"/>
              <a:buAutoNum type="arabicPeriod"/>
            </a:pPr>
            <a:r>
              <a:rPr lang="de-DE" i="1" dirty="0"/>
              <a:t>Myonen</a:t>
            </a:r>
            <a:r>
              <a:rPr lang="de-DE" dirty="0"/>
              <a:t> (EcoMug)</a:t>
            </a:r>
          </a:p>
          <a:p>
            <a:pPr marL="228600" indent="-228600">
              <a:buFont typeface="+mj-lt"/>
              <a:buAutoNum type="arabicPeriod"/>
            </a:pPr>
            <a:r>
              <a:rPr lang="de-DE" i="1" dirty="0"/>
              <a:t>Myonen simulieren</a:t>
            </a:r>
            <a:r>
              <a:rPr lang="de-DE" dirty="0"/>
              <a:t> (PROPOSAL)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9034628-1CD1-2E8E-8BA2-8688B883907E}"/>
              </a:ext>
            </a:extLst>
          </p:cNvPr>
          <p:cNvSpPr txBox="1">
            <a:spLocks/>
          </p:cNvSpPr>
          <p:nvPr/>
        </p:nvSpPr>
        <p:spPr>
          <a:xfrm>
            <a:off x="627062" y="1488597"/>
            <a:ext cx="2949178" cy="75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Myographie</a:t>
            </a:r>
          </a:p>
          <a:p>
            <a:r>
              <a:rPr lang="de-DE" dirty="0"/>
              <a:t>Simulationszutaten</a:t>
            </a:r>
          </a:p>
        </p:txBody>
      </p:sp>
    </p:spTree>
    <p:extLst>
      <p:ext uri="{BB962C8B-B14F-4D97-AF65-F5344CB8AC3E}">
        <p14:creationId xmlns:p14="http://schemas.microsoft.com/office/powerpoint/2010/main" val="325564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8D4-BE4D-4A9B-9D17-677EC07D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21" y="731415"/>
            <a:ext cx="2837259" cy="708660"/>
          </a:xfrm>
        </p:spPr>
        <p:txBody>
          <a:bodyPr>
            <a:normAutofit fontScale="90000"/>
          </a:bodyPr>
          <a:lstStyle/>
          <a:p>
            <a:r>
              <a:rPr lang="de-DE" dirty="0"/>
              <a:t>Bohrung in der Kirchheller Heide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6926DF-6FBB-421B-8F1B-4A42926C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B5971-0E7D-432C-823D-61386ECF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5F3D8-F149-4687-B431-C5BD3B03336C}"/>
              </a:ext>
            </a:extLst>
          </p:cNvPr>
          <p:cNvSpPr txBox="1"/>
          <p:nvPr/>
        </p:nvSpPr>
        <p:spPr>
          <a:xfrm>
            <a:off x="6701107" y="4967699"/>
            <a:ext cx="4389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https://www.google.com/maps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32AFDC0-C400-1F05-39A8-6531210E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80" y="1515626"/>
            <a:ext cx="7223640" cy="3338257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BEA37F2-3168-62C6-E56A-AC905976CA2A}"/>
              </a:ext>
            </a:extLst>
          </p:cNvPr>
          <p:cNvCxnSpPr>
            <a:cxnSpLocks/>
          </p:cNvCxnSpPr>
          <p:nvPr/>
        </p:nvCxnSpPr>
        <p:spPr>
          <a:xfrm flipV="1">
            <a:off x="365760" y="2552700"/>
            <a:ext cx="2320290" cy="1592580"/>
          </a:xfrm>
          <a:prstGeom prst="straightConnector1">
            <a:avLst/>
          </a:prstGeom>
          <a:ln w="76200">
            <a:solidFill>
              <a:srgbClr val="84B8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243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273976-6DE1-4024-AB23-876E3E40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28484B-C7A5-48A8-BF07-8153B1F7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3500" y="5296959"/>
            <a:ext cx="2057400" cy="304271"/>
          </a:xfrm>
        </p:spPr>
        <p:txBody>
          <a:bodyPr/>
          <a:lstStyle/>
          <a:p>
            <a:fld id="{EB330871-A1B7-7949-A0D0-04D6DEDBF5AA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20" name="Grafik 1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A042EC-180A-4CFB-B75E-EA9B4795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0" y="652685"/>
            <a:ext cx="7839340" cy="4409629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930B409-5CDB-426B-B38B-7A149E1DA769}"/>
              </a:ext>
            </a:extLst>
          </p:cNvPr>
          <p:cNvSpPr/>
          <p:nvPr/>
        </p:nvSpPr>
        <p:spPr>
          <a:xfrm>
            <a:off x="2015490" y="3116581"/>
            <a:ext cx="1329690" cy="1188720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25D76A-F073-29DB-063D-86BE7A46B274}"/>
              </a:ext>
            </a:extLst>
          </p:cNvPr>
          <p:cNvSpPr txBox="1"/>
          <p:nvPr/>
        </p:nvSpPr>
        <p:spPr>
          <a:xfrm>
            <a:off x="4472940" y="5081515"/>
            <a:ext cx="4602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https://www.waz.de/region/rhein-und-ruhr/wenn-die-pumpen-stillstaenden-id12358775.html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44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E38D4-BE4D-4A9B-9D17-677EC07D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21" y="731415"/>
            <a:ext cx="2837259" cy="708660"/>
          </a:xfrm>
        </p:spPr>
        <p:txBody>
          <a:bodyPr>
            <a:normAutofit fontScale="90000"/>
          </a:bodyPr>
          <a:lstStyle/>
          <a:p>
            <a:r>
              <a:rPr lang="de-DE" dirty="0"/>
              <a:t>Bohrung in der Kirchheller Heide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6926DF-6FBB-421B-8F1B-4A42926C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4B5971-0E7D-432C-823D-61386ECF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5F3D8-F149-4687-B431-C5BD3B03336C}"/>
              </a:ext>
            </a:extLst>
          </p:cNvPr>
          <p:cNvSpPr txBox="1"/>
          <p:nvPr/>
        </p:nvSpPr>
        <p:spPr>
          <a:xfrm>
            <a:off x="5478780" y="5005964"/>
            <a:ext cx="4389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https://boreholemap.bgr.de/mapapps/resources/apps/boreholemap/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71FF0E2-CE9E-DB2A-F46C-E0A6894E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06" y="1379444"/>
            <a:ext cx="4032944" cy="29561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26D56F-251A-D945-58CC-A3D81A92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1751649"/>
            <a:ext cx="3801275" cy="28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144E3D-9BBA-41BF-8B9F-55D0B953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1B40DB-61A8-4CF2-B9C0-30E554AC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5F5D028-F0C9-43AE-80D9-78A2D8C23E23}"/>
              </a:ext>
            </a:extLst>
          </p:cNvPr>
          <p:cNvSpPr txBox="1"/>
          <p:nvPr/>
        </p:nvSpPr>
        <p:spPr>
          <a:xfrm>
            <a:off x="4808455" y="538578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https://boreholemap.bgr.de/mapapps/resources/apps/boreholemap/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4BA5A0-FA50-4A36-9B39-2E226FF8FF11}"/>
              </a:ext>
            </a:extLst>
          </p:cNvPr>
          <p:cNvSpPr txBox="1"/>
          <p:nvPr/>
        </p:nvSpPr>
        <p:spPr>
          <a:xfrm>
            <a:off x="6044470" y="3763580"/>
            <a:ext cx="184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Wasseranstieg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C211816-8088-FE13-8253-AB9CEC07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9" y="721254"/>
            <a:ext cx="3421388" cy="44983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269F00-9240-D6AD-099A-C27A6224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77" y="852999"/>
            <a:ext cx="3715214" cy="42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8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41" y="1280160"/>
            <a:ext cx="2949178" cy="1333500"/>
          </a:xfrm>
        </p:spPr>
        <p:txBody>
          <a:bodyPr/>
          <a:lstStyle/>
          <a:p>
            <a:r>
              <a:rPr lang="de-DE" dirty="0"/>
              <a:t>Bohrung in der Kirchheller Heide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441" y="2687189"/>
            <a:ext cx="2949178" cy="31763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Wasseranstieg von 1259 bis 419,5 m möglich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B40928-CD69-467D-19CA-F9504384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35" y="587848"/>
            <a:ext cx="3760468" cy="47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2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Bodenmodell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07857664-F5A8-43C7-A2E7-60A3184B016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7458" y="1918468"/>
                <a:ext cx="3251121" cy="317632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Vereinfache jede Schicht auf das </a:t>
                </a:r>
                <a:r>
                  <a:rPr lang="de-DE" b="1" dirty="0"/>
                  <a:t>dominierende </a:t>
                </a:r>
                <a:r>
                  <a:rPr lang="de-DE" dirty="0"/>
                  <a:t>Gestein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Verwende </a:t>
                </a:r>
                <a:r>
                  <a:rPr lang="de-DE" b="1" dirty="0"/>
                  <a:t>durchschnittliche Dichte</a:t>
                </a:r>
                <a:r>
                  <a:rPr lang="de-DE" dirty="0"/>
                  <a:t> pro Gestein (siehe Tabelle)</a:t>
                </a:r>
                <a:endParaRPr lang="de-DE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Definiere jede Schicht mit </a:t>
                </a:r>
                <a:r>
                  <a:rPr lang="de-DE" b="1" dirty="0"/>
                  <a:t>Standardgestein</a:t>
                </a:r>
                <a:r>
                  <a:rPr lang="de-DE" dirty="0"/>
                  <a:t> und der dazugehörigen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avg</m:t>
                        </m:r>
                      </m:sub>
                    </m:sSub>
                  </m:oMath>
                </a14:m>
                <a:endParaRPr lang="de-DE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07857664-F5A8-43C7-A2E7-60A3184B0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7458" y="1918468"/>
                <a:ext cx="3251121" cy="3176323"/>
              </a:xfrm>
              <a:blipFill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BD661B-1F3A-3D25-9011-7B20EB8D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699" y="1918468"/>
            <a:ext cx="4574502" cy="21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E9545-3A0E-87BA-840D-FD8A89CE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CABF77-80FC-B2D5-548D-775CA9EA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5E95FE-AD57-1513-9078-F4898FA5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</a:t>
            </a:fld>
            <a:endParaRPr lang="de-DE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usammenfassungszoom 6">
                <a:extLst>
                  <a:ext uri="{FF2B5EF4-FFF2-40B4-BE49-F238E27FC236}">
                    <a16:creationId xmlns:a16="http://schemas.microsoft.com/office/drawing/2014/main" id="{01B8AFCB-B4DA-E470-D9AB-5A185B1B1E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275731"/>
                  </p:ext>
                </p:extLst>
              </p:nvPr>
            </p:nvGraphicFramePr>
            <p:xfrm>
              <a:off x="628650" y="1520825"/>
              <a:ext cx="7886700" cy="3627438"/>
            </p:xfrm>
            <a:graphic>
              <a:graphicData uri="http://schemas.microsoft.com/office/powerpoint/2016/summaryzoom">
                <psuz:summaryZm>
                  <psuz:summaryZmObj sectionId="{ED4683AA-4F23-488F-890B-58C2715C1D0E}">
                    <psuz:zmPr id="{0029D97D-2530-4E1A-AB5C-608C5B8FAEE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77183" y="126960"/>
                          <a:ext cx="2611755" cy="16323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55B4464-179D-43DA-BE7D-A3DD912CAFC2}">
                    <psuz:zmPr id="{EC533064-7C92-4602-B1A5-975FB474B10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7761" y="126960"/>
                          <a:ext cx="2611755" cy="16323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28B49E9-10EB-4235-A4BC-944C822F1D2F}">
                    <psuz:zmPr id="{0F225D29-83BA-4A62-8A0A-1E8BC27648C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77183" y="1868130"/>
                          <a:ext cx="2611755" cy="16323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EA3CC6E-8E66-42D2-8535-3C3629945E81}">
                    <psuz:zmPr id="{3C0E6207-D424-4F0E-89F1-45043B219C8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997761" y="1868130"/>
                          <a:ext cx="2611755" cy="16323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usammenfassungszoom 6">
                <a:extLst>
                  <a:ext uri="{FF2B5EF4-FFF2-40B4-BE49-F238E27FC236}">
                    <a16:creationId xmlns:a16="http://schemas.microsoft.com/office/drawing/2014/main" id="{01B8AFCB-B4DA-E470-D9AB-5A185B1B1E0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28650" y="1520825"/>
                <a:ext cx="7886700" cy="3627438"/>
                <a:chOff x="628650" y="1520825"/>
                <a:chExt cx="7886700" cy="3627438"/>
              </a:xfrm>
            </p:grpSpPr>
            <p:pic>
              <p:nvPicPr>
                <p:cNvPr id="3" name="Grafik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5833" y="1647785"/>
                  <a:ext cx="2611755" cy="16323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Grafik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26411" y="1647785"/>
                  <a:ext cx="2611755" cy="16323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Grafik 8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5833" y="3388955"/>
                  <a:ext cx="2611755" cy="16323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Grafik 9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6411" y="3388955"/>
                  <a:ext cx="2611755" cy="163234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73450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307"/>
            <a:ext cx="7886700" cy="1104636"/>
          </a:xfrm>
        </p:spPr>
        <p:txBody>
          <a:bodyPr/>
          <a:lstStyle/>
          <a:p>
            <a:pPr algn="ctr"/>
            <a:r>
              <a:rPr lang="de-DE" dirty="0"/>
              <a:t>Das Bodenmodell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6196E2-7E54-6CC8-F668-9BFAF8D7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0" y="1243679"/>
            <a:ext cx="5821542" cy="40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Bodenmodell:</a:t>
            </a:r>
            <a:br>
              <a:rPr lang="de-DE" dirty="0"/>
            </a:br>
            <a:r>
              <a:rPr lang="de-DE" dirty="0"/>
              <a:t>Wasseranstieg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7857664-F5A8-43C7-A2E7-60A3184B0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458" y="1918468"/>
            <a:ext cx="3365422" cy="31763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Alle Schichten von 1259 bis 419,5 m können mit Wasser voll laufen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Sie besitzen ein Hohlraumvolumen von 5 - 15%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nehme </a:t>
            </a:r>
            <a:r>
              <a:rPr lang="de-DE" b="1" dirty="0"/>
              <a:t>10% Hohlraumvolumen </a:t>
            </a:r>
            <a:r>
              <a:rPr lang="de-DE" dirty="0"/>
              <a:t>an der mit Luft oder Wasser gefüllt sein kann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Mit Wasser erhöht sich die Dichte einer Schicht um +0,1 g/cm³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b="1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BD661B-1F3A-3D25-9011-7B20EB8D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99" y="1918468"/>
            <a:ext cx="4574502" cy="21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4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55F5E4E3-C1C8-523D-60FF-50BDCD87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1C66311-A4F0-858C-F921-B9CE2817573C}"/>
              </a:ext>
            </a:extLst>
          </p:cNvPr>
          <p:cNvSpPr/>
          <p:nvPr/>
        </p:nvSpPr>
        <p:spPr>
          <a:xfrm>
            <a:off x="5381625" y="647700"/>
            <a:ext cx="2657475" cy="1416166"/>
          </a:xfrm>
          <a:prstGeom prst="ellipse">
            <a:avLst/>
          </a:prstGeom>
          <a:noFill/>
          <a:ln>
            <a:solidFill>
              <a:srgbClr val="E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A20C4AF-57BC-BB13-1EED-9F000E11E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2645886"/>
            <a:ext cx="2949178" cy="928423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i="1" dirty="0"/>
              <a:t>Bodenmodell</a:t>
            </a:r>
            <a:r>
              <a:rPr lang="de-DE" dirty="0"/>
              <a:t> (Bohrung)</a:t>
            </a:r>
          </a:p>
          <a:p>
            <a:pPr marL="228600" indent="-228600">
              <a:buFont typeface="+mj-lt"/>
              <a:buAutoNum type="arabicPeriod"/>
            </a:pPr>
            <a:r>
              <a:rPr lang="de-DE" b="1" i="1" dirty="0"/>
              <a:t>Myonen</a:t>
            </a:r>
            <a:r>
              <a:rPr lang="de-DE" b="0" dirty="0"/>
              <a:t> (EcoMug)</a:t>
            </a:r>
          </a:p>
          <a:p>
            <a:pPr marL="228600" indent="-228600">
              <a:buFont typeface="+mj-lt"/>
              <a:buAutoNum type="arabicPeriod"/>
            </a:pPr>
            <a:r>
              <a:rPr lang="de-DE" i="1" dirty="0"/>
              <a:t>Myonen simulieren</a:t>
            </a:r>
            <a:r>
              <a:rPr lang="de-DE" dirty="0"/>
              <a:t> (PROPOSAL)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62E2C849-3C07-B056-8705-FA0FBC0F3E03}"/>
              </a:ext>
            </a:extLst>
          </p:cNvPr>
          <p:cNvSpPr txBox="1">
            <a:spLocks/>
          </p:cNvSpPr>
          <p:nvPr/>
        </p:nvSpPr>
        <p:spPr>
          <a:xfrm>
            <a:off x="627062" y="1488597"/>
            <a:ext cx="2949178" cy="75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Myographie</a:t>
            </a:r>
          </a:p>
          <a:p>
            <a:r>
              <a:rPr lang="de-DE" dirty="0"/>
              <a:t>Simulationszutaten</a:t>
            </a:r>
          </a:p>
        </p:txBody>
      </p:sp>
    </p:spTree>
    <p:extLst>
      <p:ext uri="{BB962C8B-B14F-4D97-AF65-F5344CB8AC3E}">
        <p14:creationId xmlns:p14="http://schemas.microsoft.com/office/powerpoint/2010/main" val="37479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9256-61D0-4E0C-B311-79959614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400" dirty="0" err="1"/>
              <a:t>Myonensimulation</a:t>
            </a:r>
            <a:r>
              <a:rPr lang="de-DE" sz="2400" dirty="0"/>
              <a:t> mit EcoMug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F5975D-8E00-4619-A597-235559606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10805"/>
                <a:ext cx="3615690" cy="1370595"/>
              </a:xfrm>
            </p:spPr>
            <p:txBody>
              <a:bodyPr>
                <a:normAutofit/>
              </a:bodyPr>
              <a:lstStyle/>
              <a:p>
                <a:r>
                  <a:rPr lang="de-DE" sz="1200" dirty="0"/>
                  <a:t>Erzeugung von einzelnen Myonen</a:t>
                </a:r>
              </a:p>
              <a:p>
                <a:r>
                  <a:rPr lang="de-DE" sz="12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𝑛𝑖𝑡𝑖𝑎𝑙</m:t>
                        </m:r>
                      </m:sub>
                    </m:sSub>
                  </m:oMath>
                </a14:m>
                <a:r>
                  <a:rPr lang="de-DE" sz="1200" dirty="0"/>
                  <a:t>, Richtung, Position, Ladung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r>
                  <a:rPr lang="de-DE" sz="1200" dirty="0"/>
                  <a:t>Die Grundlage bildet eine Myonenfluss- Parametrisierung auf Meereshöhe</a:t>
                </a:r>
              </a:p>
              <a:p>
                <a:endParaRPr lang="de-DE" sz="12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F5975D-8E00-4619-A597-235559606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10805"/>
                <a:ext cx="3615690" cy="1370595"/>
              </a:xfrm>
              <a:blipFill>
                <a:blip r:embed="rId2"/>
                <a:stretch>
                  <a:fillRect t="-1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D963B2-350D-4F38-AD48-61935DE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85CCB4-AB09-4C6D-ACB1-F9AEB58A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006E0A-A0C3-11B6-15B9-6749EEAB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54" y="1990126"/>
            <a:ext cx="4226392" cy="17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3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2BD-B5CA-4DFB-870A-29AFAB50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Myonenfluss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3111579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Da die Simulation in Größenordnungen von 1 </a:t>
            </a:r>
            <a:r>
              <a:rPr lang="de-DE" dirty="0" err="1"/>
              <a:t>TeV</a:t>
            </a:r>
            <a:r>
              <a:rPr lang="de-DE" dirty="0"/>
              <a:t> arbeitet, verwende die </a:t>
            </a:r>
            <a:r>
              <a:rPr lang="de-DE" dirty="0" err="1"/>
              <a:t>Gaisser</a:t>
            </a:r>
            <a:r>
              <a:rPr lang="de-DE" dirty="0"/>
              <a:t>-Parametrisierung auf Meereshöhe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Gültigkeit für: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Noch kommen so keine Myonen am Detektor an (Energie zu wenig)!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13BB454-D74D-C55B-35BC-5AC9BE9F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5" y="4246377"/>
            <a:ext cx="7436507" cy="6326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41AF8E9-0ED0-7EB6-5ED4-8895AEA41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56" y="2857044"/>
            <a:ext cx="1977084" cy="3379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ABA149A-3418-E554-3077-14B625071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537" y="1136209"/>
            <a:ext cx="4622522" cy="29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0373" y="2445095"/>
            <a:ext cx="2669619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Suche einen geeigneten Energieschnitt um so wenig Myonen wie möglich </a:t>
            </a:r>
            <a:r>
              <a:rPr lang="de-DE" b="1" dirty="0"/>
              <a:t>„sinnlos“ </a:t>
            </a:r>
            <a:r>
              <a:rPr lang="de-DE" dirty="0"/>
              <a:t>zu simulieren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F75096-C632-E9FF-DF3F-37B52567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38" y="1527117"/>
            <a:ext cx="5083061" cy="3769842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52CE3534-A4AF-A073-7815-6FB9A139E511}"/>
              </a:ext>
            </a:extLst>
          </p:cNvPr>
          <p:cNvSpPr txBox="1">
            <a:spLocks/>
          </p:cNvSpPr>
          <p:nvPr/>
        </p:nvSpPr>
        <p:spPr>
          <a:xfrm>
            <a:off x="782241" y="533400"/>
            <a:ext cx="2949178" cy="1333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Myonenfluss</a:t>
            </a:r>
          </a:p>
        </p:txBody>
      </p:sp>
    </p:spTree>
    <p:extLst>
      <p:ext uri="{BB962C8B-B14F-4D97-AF65-F5344CB8AC3E}">
        <p14:creationId xmlns:p14="http://schemas.microsoft.com/office/powerpoint/2010/main" val="110736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2BD-B5CA-4DFB-870A-29AFAB50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Myonenfluss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2669619" cy="317632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Lege </a:t>
                </a:r>
                <a:r>
                  <a:rPr lang="de-DE" dirty="0" err="1"/>
                  <a:t>Minimumsenergie</a:t>
                </a:r>
                <a:r>
                  <a:rPr lang="de-DE" dirty="0"/>
                  <a:t> auf 600 </a:t>
                </a:r>
                <a:r>
                  <a:rPr lang="de-DE" dirty="0" err="1"/>
                  <a:t>GeV</a:t>
                </a:r>
                <a:r>
                  <a:rPr lang="de-DE" dirty="0"/>
                  <a:t> fest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Setze außerdem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&lt;30°</m:t>
                    </m:r>
                  </m:oMath>
                </a14:m>
                <a:r>
                  <a:rPr lang="de-DE" dirty="0"/>
                  <a:t> als Öffnungswinkel fest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Setze 10 Mio. Myonen als umsetzbare Menge fest (Laufzeiten EM: 1 min, PP: 30 min)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2669619" cy="3176323"/>
              </a:xfrm>
              <a:blipFill>
                <a:blip r:embed="rId3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2043D489-66D2-3549-A94C-84E6961C6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0375" y="1339277"/>
            <a:ext cx="5074975" cy="3442194"/>
          </a:xfrm>
        </p:spPr>
      </p:pic>
    </p:spTree>
    <p:extLst>
      <p:ext uri="{BB962C8B-B14F-4D97-AF65-F5344CB8AC3E}">
        <p14:creationId xmlns:p14="http://schemas.microsoft.com/office/powerpoint/2010/main" val="326133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55F5E4E3-C1C8-523D-60FF-50BDCD87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  <a:prstGeom prst="rect">
            <a:avLst/>
          </a:prstGeom>
        </p:spPr>
      </p:pic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4CD7B8D-DDE4-CB99-E620-B9DFBCCAA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2645886"/>
            <a:ext cx="2949178" cy="928423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i="1" dirty="0"/>
              <a:t>Bodenmodell</a:t>
            </a:r>
            <a:r>
              <a:rPr lang="de-DE" dirty="0"/>
              <a:t> (Bohrung)</a:t>
            </a:r>
          </a:p>
          <a:p>
            <a:pPr marL="228600" indent="-228600">
              <a:buFont typeface="+mj-lt"/>
              <a:buAutoNum type="arabicPeriod"/>
            </a:pPr>
            <a:r>
              <a:rPr lang="de-DE" b="0" i="1" dirty="0"/>
              <a:t>Myonen</a:t>
            </a:r>
            <a:r>
              <a:rPr lang="de-DE" b="0" dirty="0"/>
              <a:t> (EcoMug)</a:t>
            </a:r>
          </a:p>
          <a:p>
            <a:pPr marL="228600" indent="-228600">
              <a:buFont typeface="+mj-lt"/>
              <a:buAutoNum type="arabicPeriod"/>
            </a:pPr>
            <a:r>
              <a:rPr lang="de-DE" b="1" i="1" dirty="0"/>
              <a:t>Myonen simulieren</a:t>
            </a:r>
            <a:r>
              <a:rPr lang="de-DE" b="1" dirty="0"/>
              <a:t> </a:t>
            </a:r>
            <a:r>
              <a:rPr lang="de-DE" dirty="0"/>
              <a:t>(PROPOSAL)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2603A70-C34F-3762-A82E-BD3FDC23A6F4}"/>
              </a:ext>
            </a:extLst>
          </p:cNvPr>
          <p:cNvSpPr txBox="1">
            <a:spLocks/>
          </p:cNvSpPr>
          <p:nvPr/>
        </p:nvSpPr>
        <p:spPr>
          <a:xfrm>
            <a:off x="627062" y="1488597"/>
            <a:ext cx="2949178" cy="75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Myographie</a:t>
            </a:r>
          </a:p>
          <a:p>
            <a:r>
              <a:rPr lang="de-DE" dirty="0"/>
              <a:t>Simulationszutaten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9AE06F4-5B60-D113-35B0-E1C867B5A8E7}"/>
              </a:ext>
            </a:extLst>
          </p:cNvPr>
          <p:cNvSpPr/>
          <p:nvPr/>
        </p:nvSpPr>
        <p:spPr>
          <a:xfrm>
            <a:off x="3887788" y="815340"/>
            <a:ext cx="4745672" cy="4168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93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F5975D-8E00-4619-A597-23555960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9029"/>
            <a:ext cx="4591050" cy="3626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i="1" dirty="0"/>
              <a:t>Propagator with optimal precision and optimized speed for all leptons</a:t>
            </a:r>
          </a:p>
          <a:p>
            <a:endParaRPr lang="en-US" sz="1200" dirty="0"/>
          </a:p>
          <a:p>
            <a:r>
              <a:rPr lang="de-DE" sz="1200" dirty="0"/>
              <a:t>Monte-Carlo Simulationssoftware für Leptonen und Photonen</a:t>
            </a:r>
          </a:p>
          <a:p>
            <a:r>
              <a:rPr lang="de-DE" sz="1200" dirty="0"/>
              <a:t>Relevante Wechselwirkungen für Myonen</a:t>
            </a:r>
          </a:p>
          <a:p>
            <a:pPr lvl="1"/>
            <a:r>
              <a:rPr lang="de-DE" sz="1200" dirty="0"/>
              <a:t>Bremsstrahlung</a:t>
            </a:r>
          </a:p>
          <a:p>
            <a:pPr lvl="1"/>
            <a:r>
              <a:rPr lang="de-DE" sz="1200" dirty="0"/>
              <a:t>Ionisation</a:t>
            </a:r>
          </a:p>
          <a:p>
            <a:pPr lvl="1"/>
            <a:r>
              <a:rPr lang="de-DE" sz="1200" dirty="0"/>
              <a:t>Paarproduktion</a:t>
            </a:r>
          </a:p>
          <a:p>
            <a:pPr lvl="1"/>
            <a:r>
              <a:rPr lang="de-DE" sz="1200" dirty="0"/>
              <a:t>Photonukleare Wechselwirkung</a:t>
            </a:r>
          </a:p>
          <a:p>
            <a:pPr lvl="1"/>
            <a:r>
              <a:rPr lang="de-DE" sz="1200" dirty="0"/>
              <a:t>Zerfall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D963B2-350D-4F38-AD48-61935DE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85CCB4-AB09-4C6D-ACB1-F9AEB58A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1256C1-793D-73BE-AF24-E16C0B9E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630" y="2686711"/>
            <a:ext cx="3920879" cy="1679091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EF04E599-3F85-B9AE-0D16-77E4FAD98856}"/>
              </a:ext>
            </a:extLst>
          </p:cNvPr>
          <p:cNvSpPr txBox="1">
            <a:spLocks/>
          </p:cNvSpPr>
          <p:nvPr/>
        </p:nvSpPr>
        <p:spPr>
          <a:xfrm>
            <a:off x="781050" y="4566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/>
              <a:t>Myonen simulieren mit PROPOSAL</a:t>
            </a:r>
          </a:p>
        </p:txBody>
      </p:sp>
    </p:spTree>
    <p:extLst>
      <p:ext uri="{BB962C8B-B14F-4D97-AF65-F5344CB8AC3E}">
        <p14:creationId xmlns:p14="http://schemas.microsoft.com/office/powerpoint/2010/main" val="551160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F5975D-8E00-4619-A597-235559606E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49029"/>
                <a:ext cx="4973756" cy="36261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i="1" dirty="0"/>
                  <a:t>Propagator with optimal precision and optimized speed for all leptons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r>
                  <a:rPr lang="de-DE" sz="1200" dirty="0"/>
                  <a:t>Verwende PROPOSAL zur Simulation von Myonen</a:t>
                </a:r>
              </a:p>
              <a:p>
                <a:r>
                  <a:rPr lang="de-DE" sz="1200" dirty="0"/>
                  <a:t>INPUT: Bodenmodell</a:t>
                </a:r>
                <a:r>
                  <a:rPr lang="de-DE" sz="1200" b="1" dirty="0"/>
                  <a:t>, </a:t>
                </a:r>
                <a:r>
                  <a:rPr lang="de-DE" sz="1200" dirty="0"/>
                  <a:t>Teilchenladung,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b="0" i="1" dirty="0" smtClean="0">
                            <a:latin typeface="Cambria Math" panose="02040503050406030204" pitchFamily="18" charset="0"/>
                          </a:rPr>
                          <m:t>𝑛𝑖𝑡𝑖𝑎𝑙</m:t>
                        </m:r>
                      </m:sub>
                    </m:sSub>
                  </m:oMath>
                </a14:m>
                <a:r>
                  <a:rPr lang="de-DE" sz="1200" dirty="0"/>
                  <a:t>, </a:t>
                </a:r>
                <a:br>
                  <a:rPr lang="de-DE" sz="1200" dirty="0"/>
                </a:br>
                <a:r>
                  <a:rPr lang="de-DE" sz="1200" dirty="0"/>
                  <a:t>             Position, Richtung</a:t>
                </a:r>
                <a:endParaRPr lang="de-DE" sz="1200" b="1" dirty="0"/>
              </a:p>
              <a:p>
                <a:r>
                  <a:rPr lang="de-DE" sz="1200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de-DE" sz="1200" dirty="0"/>
                  <a:t>, Position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endParaRPr lang="de-DE" sz="1200" b="1" dirty="0"/>
              </a:p>
              <a:p>
                <a:endParaRPr lang="de-DE" sz="1200" dirty="0"/>
              </a:p>
              <a:p>
                <a:pPr marL="0" indent="0">
                  <a:buNone/>
                </a:pPr>
                <a:endParaRPr lang="de-DE" sz="1200" dirty="0"/>
              </a:p>
              <a:p>
                <a:endParaRPr lang="de-DE" sz="12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FF5975D-8E00-4619-A597-235559606E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49029"/>
                <a:ext cx="4973756" cy="3626115"/>
              </a:xfrm>
              <a:blipFill>
                <a:blip r:embed="rId2"/>
                <a:stretch>
                  <a:fillRect t="-5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D963B2-350D-4F38-AD48-61935DE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85CCB4-AB09-4C6D-ACB1-F9AEB58A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1256C1-793D-73BE-AF24-E16C0B9E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630" y="2686711"/>
            <a:ext cx="3920879" cy="1679091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187AAF05-8FB2-8020-F959-7196CFB474B2}"/>
              </a:ext>
            </a:extLst>
          </p:cNvPr>
          <p:cNvSpPr txBox="1">
            <a:spLocks/>
          </p:cNvSpPr>
          <p:nvPr/>
        </p:nvSpPr>
        <p:spPr>
          <a:xfrm>
            <a:off x="781050" y="4566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/>
              <a:t>Myonen simulieren mit PROPOSAL</a:t>
            </a:r>
          </a:p>
        </p:txBody>
      </p:sp>
    </p:spTree>
    <p:extLst>
      <p:ext uri="{BB962C8B-B14F-4D97-AF65-F5344CB8AC3E}">
        <p14:creationId xmlns:p14="http://schemas.microsoft.com/office/powerpoint/2010/main" val="38818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4C09B9A-432B-488F-8BF2-273EBF3D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65486"/>
            <a:ext cx="6858000" cy="1989667"/>
          </a:xfrm>
        </p:spPr>
        <p:txBody>
          <a:bodyPr/>
          <a:lstStyle/>
          <a:p>
            <a:r>
              <a:rPr lang="de-DE" sz="4800" dirty="0"/>
              <a:t>I. Motivation - </a:t>
            </a:r>
            <a:r>
              <a:rPr lang="de-DE" dirty="0"/>
              <a:t>Land unter</a:t>
            </a:r>
            <a:br>
              <a:rPr lang="de-DE" dirty="0"/>
            </a:br>
            <a:r>
              <a:rPr lang="de-DE" dirty="0"/>
              <a:t>im Stollen!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14E22-5F97-4CD5-BE7F-FA2B181D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19FA5C-958B-4DCC-AF84-0FB1B98A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45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640728-D7AC-BE6D-9BBF-FBC1A908364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975115"/>
                <a:ext cx="3886200" cy="3626115"/>
              </a:xfrm>
            </p:spPr>
            <p:txBody>
              <a:bodyPr>
                <a:normAutofit/>
              </a:bodyPr>
              <a:lstStyle/>
              <a:p>
                <a:r>
                  <a:rPr lang="de-DE" sz="1200" dirty="0"/>
                  <a:t>Alle Teilchen werden auf Höhe des Detektors gestoppt</a:t>
                </a:r>
              </a:p>
              <a:p>
                <a:r>
                  <a:rPr lang="de-DE" sz="1200" dirty="0"/>
                  <a:t>Nur die Teilchen die es bis zum Detektor geschafft haben werden gezählt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de-DE" sz="1200" b="1" dirty="0"/>
                  <a:t> ist das Verhältnis der Myonen die es zum Detektor „geschafft“ haben. Ein Maß für die Abschwächung der Myonen durch die Propagierte Materie</a:t>
                </a:r>
                <a:endParaRPr lang="de-DE" sz="1200" dirty="0"/>
              </a:p>
              <a:p>
                <a:r>
                  <a:rPr lang="de-DE" sz="1200" b="1" dirty="0"/>
                  <a:t>Das entscheidende Simulationsergebnis ist der Wert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de-DE" sz="1200" b="1" dirty="0"/>
              </a:p>
              <a:p>
                <a:endParaRPr lang="de-DE" sz="12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7640728-D7AC-BE6D-9BBF-FBC1A9083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975115"/>
                <a:ext cx="3886200" cy="3626115"/>
              </a:xfrm>
              <a:blipFill>
                <a:blip r:embed="rId2"/>
                <a:stretch>
                  <a:fillRect t="-504" r="-1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770720A-2285-1166-008D-92158073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98" y="1289712"/>
            <a:ext cx="4001903" cy="380044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8968AE2-8938-CC40-EF3C-1B295D31EC16}"/>
              </a:ext>
            </a:extLst>
          </p:cNvPr>
          <p:cNvSpPr txBox="1">
            <a:spLocks/>
          </p:cNvSpPr>
          <p:nvPr/>
        </p:nvSpPr>
        <p:spPr>
          <a:xfrm>
            <a:off x="781050" y="4566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84B81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/>
              <a:t>Veranschaulichung der Simulation</a:t>
            </a:r>
          </a:p>
        </p:txBody>
      </p:sp>
    </p:spTree>
    <p:extLst>
      <p:ext uri="{BB962C8B-B14F-4D97-AF65-F5344CB8AC3E}">
        <p14:creationId xmlns:p14="http://schemas.microsoft.com/office/powerpoint/2010/main" val="314009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FB66CC-21E5-440B-9C32-E31D1E81E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IV. Ergebnisse und Ausblick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44794534-9F5A-47E9-BC95-9513680CE5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BE9B62-408E-45DF-8D14-356330D8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72A8B-7FFB-46FF-8B54-E115E787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47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307"/>
            <a:ext cx="7886700" cy="1104636"/>
          </a:xfrm>
        </p:spPr>
        <p:txBody>
          <a:bodyPr/>
          <a:lstStyle/>
          <a:p>
            <a:pPr algn="ctr"/>
            <a:r>
              <a:rPr lang="de-DE" dirty="0"/>
              <a:t>Ergebnisse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1A1812-7434-2469-9747-40529886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59" y="1356896"/>
            <a:ext cx="5560881" cy="38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4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83FE68D-BB7D-47F8-A52E-42CB1E14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307"/>
            <a:ext cx="7886700" cy="1104636"/>
          </a:xfrm>
        </p:spPr>
        <p:txBody>
          <a:bodyPr/>
          <a:lstStyle/>
          <a:p>
            <a:pPr algn="ctr"/>
            <a:r>
              <a:rPr lang="de-DE" dirty="0"/>
              <a:t>Ergebnisse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020D4-BEEF-4A02-9F14-D990E3BA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CC8D0-8C64-4E47-A7F9-940684FF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217DEB-589D-0E13-6D9D-B01651D8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43" y="1329735"/>
            <a:ext cx="5612914" cy="3588494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342FB49-A067-882E-83C9-B27EBD8965FB}"/>
              </a:ext>
            </a:extLst>
          </p:cNvPr>
          <p:cNvSpPr/>
          <p:nvPr/>
        </p:nvSpPr>
        <p:spPr>
          <a:xfrm>
            <a:off x="5181600" y="2034540"/>
            <a:ext cx="952500" cy="28041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831F7E-E9E0-EAAD-3F80-4E3773579353}"/>
              </a:ext>
            </a:extLst>
          </p:cNvPr>
          <p:cNvSpPr txBox="1"/>
          <p:nvPr/>
        </p:nvSpPr>
        <p:spPr>
          <a:xfrm>
            <a:off x="6134100" y="198614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=: a</a:t>
            </a:r>
          </a:p>
        </p:txBody>
      </p:sp>
    </p:spTree>
    <p:extLst>
      <p:ext uri="{BB962C8B-B14F-4D97-AF65-F5344CB8AC3E}">
        <p14:creationId xmlns:p14="http://schemas.microsoft.com/office/powerpoint/2010/main" val="175295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6C1E5-88B0-4457-B3BB-D8E8E2BC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der </a:t>
            </a:r>
            <a:r>
              <a:rPr lang="de-DE" dirty="0" err="1"/>
              <a:t>Detekorrate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E0DF099-E653-4586-B0D0-B623E5D9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109" y="1714500"/>
            <a:ext cx="2777037" cy="194157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1A9629B-2F17-42E0-BF8A-F3869650238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Nehme perfekten Detektor an, d.h. jedes Myon was ihn durchquert wird detektiert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Idee: Detektor in Bohrung herablassen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Bohrlöcher haben typischerweise einen Durchmesser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de-DE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Detektorgrundfläche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𝐷𝑒𝑡𝑒𝑘𝑡𝑜𝑟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≈75</m:t>
                    </m:r>
                    <m:r>
                      <m:rPr>
                        <m:sty m:val="p"/>
                      </m:rPr>
                      <a:rPr lang="de-DE" i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de-DE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an</a:t>
                </a:r>
                <a:endParaRPr lang="de-DE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de-DE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1A9629B-2F17-42E0-BF8A-F38696502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633459-9F60-4EFB-8F90-D3666557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A1028E-A97E-4F6B-81CC-03BABA32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156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2" y="1917568"/>
                <a:ext cx="3426344" cy="317632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Berechnung der </a:t>
                </a:r>
                <a:r>
                  <a:rPr lang="de-DE" dirty="0" err="1"/>
                  <a:t>Detekorrate</a:t>
                </a:r>
                <a:r>
                  <a:rPr lang="de-DE" dirty="0"/>
                  <a:t> auf Meereshöhe durch Integration der Parametrisierung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 err="1"/>
                  <a:t>Myonenenergien</a:t>
                </a:r>
                <a:r>
                  <a:rPr lang="de-DE" dirty="0"/>
                  <a:t> zwischen </a:t>
                </a:r>
                <a:r>
                  <a:rPr lang="de-DE" b="1" dirty="0"/>
                  <a:t>600 </a:t>
                </a:r>
                <a:r>
                  <a:rPr lang="de-DE" b="1" dirty="0" err="1"/>
                  <a:t>GeV</a:t>
                </a:r>
                <a:r>
                  <a:rPr lang="de-DE" b="1" dirty="0"/>
                  <a:t> </a:t>
                </a:r>
                <a:r>
                  <a:rPr lang="de-DE" dirty="0"/>
                  <a:t>bis </a:t>
                </a:r>
                <a:r>
                  <a:rPr lang="de-DE" b="1" dirty="0"/>
                  <a:t>200 </a:t>
                </a:r>
                <a:r>
                  <a:rPr lang="de-DE" b="1" dirty="0" err="1"/>
                  <a:t>TeV</a:t>
                </a: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de-DE" b="1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Detektorfläche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𝑫𝒆𝒕𝒆𝒌𝒕𝒐𝒓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  <m:r>
                      <a:rPr lang="de-DE" b="1" i="0">
                        <a:latin typeface="Cambria Math" panose="02040503050406030204" pitchFamily="18" charset="0"/>
                      </a:rPr>
                      <m:t>𝐜</m:t>
                    </m:r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de-DE" b="1" i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>
                    <a:ea typeface="Cambria Math" panose="02040503050406030204" pitchFamily="18" charset="0"/>
                  </a:rPr>
                  <a:t>Detektorrate auf Meereshöhe/Oberfläche:</a:t>
                </a: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2" y="1917568"/>
                <a:ext cx="3426344" cy="3176323"/>
              </a:xfrm>
              <a:blipFill>
                <a:blip r:embed="rId3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720C12-06B0-431B-2029-96D990A6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069" y="3505729"/>
            <a:ext cx="1537889" cy="420269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9FBCDB0-5455-7574-7219-6E908E9E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/>
          <a:lstStyle/>
          <a:p>
            <a:r>
              <a:rPr lang="de-DE" dirty="0"/>
              <a:t>Berechnung der </a:t>
            </a:r>
            <a:r>
              <a:rPr lang="de-DE" dirty="0" err="1"/>
              <a:t>Detekorrate</a:t>
            </a:r>
            <a:endParaRPr lang="de-DE" dirty="0"/>
          </a:p>
        </p:txBody>
      </p:sp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17B693D3-948D-EF33-52E2-6260079F8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109" y="1714500"/>
            <a:ext cx="2777037" cy="19415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E5E04F5-8330-9483-C617-44A1A8B24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05" y="4246377"/>
            <a:ext cx="7436507" cy="6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20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917568"/>
            <a:ext cx="3426344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Berechnung der Detektorrate auf Meereshöhe durch Integration der Parametrisierung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ea typeface="Cambria Math" panose="02040503050406030204" pitchFamily="18" charset="0"/>
              </a:rPr>
              <a:t>Detektorrate auf Meereshöhe/Oberfläche: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Zur Berechnung der Rate in einer Tiefe h wird gerechnet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720C12-06B0-431B-2029-96D990A6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09" y="2765230"/>
            <a:ext cx="1871255" cy="511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795114-3504-F462-7C00-B0CE9C54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4006199"/>
            <a:ext cx="1145306" cy="236126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9FBCDB0-5455-7574-7219-6E908E9E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/>
          <a:lstStyle/>
          <a:p>
            <a:r>
              <a:rPr lang="de-DE" dirty="0"/>
              <a:t>Berechnung der </a:t>
            </a:r>
            <a:r>
              <a:rPr lang="de-DE" dirty="0" err="1"/>
              <a:t>Detekorrate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AB04AC8-77C3-8851-E4F7-121169221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186" y="1436177"/>
            <a:ext cx="5091617" cy="3255214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395795A-1A47-6C3C-AD65-71716E51D073}"/>
              </a:ext>
            </a:extLst>
          </p:cNvPr>
          <p:cNvSpPr/>
          <p:nvPr/>
        </p:nvSpPr>
        <p:spPr>
          <a:xfrm>
            <a:off x="7141767" y="2078426"/>
            <a:ext cx="864037" cy="2533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303530D-FC28-C3DC-02F9-4576BD1AF6FF}"/>
              </a:ext>
            </a:extLst>
          </p:cNvPr>
          <p:cNvSpPr txBox="1"/>
          <p:nvPr/>
        </p:nvSpPr>
        <p:spPr>
          <a:xfrm>
            <a:off x="8004089" y="2078426"/>
            <a:ext cx="86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=: a</a:t>
            </a:r>
          </a:p>
        </p:txBody>
      </p:sp>
    </p:spTree>
    <p:extLst>
      <p:ext uri="{BB962C8B-B14F-4D97-AF65-F5344CB8AC3E}">
        <p14:creationId xmlns:p14="http://schemas.microsoft.com/office/powerpoint/2010/main" val="4268229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2" y="1917568"/>
            <a:ext cx="3426344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Berechnung der Detektorrate auf Meereshöhe durch Integration der Parametrisierung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ea typeface="Cambria Math" panose="02040503050406030204" pitchFamily="18" charset="0"/>
              </a:rPr>
              <a:t>Detektorrate auf Meereshöhe/Oberfläche: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Zur Berechnung der Rate in einer Tiefe h wird gerechnet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720C12-06B0-431B-2029-96D990A6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09" y="2765230"/>
            <a:ext cx="1871255" cy="511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795114-3504-F462-7C00-B0CE9C54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4006199"/>
            <a:ext cx="1145306" cy="236126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9FBCDB0-5455-7574-7219-6E908E9E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381000"/>
            <a:ext cx="3225879" cy="1333500"/>
          </a:xfrm>
        </p:spPr>
        <p:txBody>
          <a:bodyPr/>
          <a:lstStyle/>
          <a:p>
            <a:r>
              <a:rPr lang="de-DE" dirty="0"/>
              <a:t>Berechnung der </a:t>
            </a:r>
            <a:r>
              <a:rPr lang="de-DE" dirty="0" err="1"/>
              <a:t>Detekorrate</a:t>
            </a:r>
            <a:r>
              <a:rPr lang="de-DE" dirty="0"/>
              <a:t>: Ergebnisse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96DBB8-19ED-8994-AB60-D4A5B5146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2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3454479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Zwischen der höchsten (840 m) und niedrigsten </a:t>
            </a:r>
            <a:br>
              <a:rPr lang="de-DE" dirty="0"/>
            </a:br>
            <a:r>
              <a:rPr lang="de-DE" dirty="0"/>
              <a:t>(0 m) Wasserhöhe liegt die Detektorrate zwischen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 100 m entspricht das im Mittel eine Reduktion von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B8746A-4BAC-EE2F-1BAC-2CDB8BAA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744927-4BDF-483A-13C9-4694B908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08" y="2405774"/>
            <a:ext cx="2613546" cy="3500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CC68CDB-76E9-1CD2-9A6F-058944852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652" y="3370623"/>
            <a:ext cx="2428567" cy="498104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ED54095-85AD-B2A1-F0BF-4230718A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381000"/>
            <a:ext cx="3225879" cy="1333500"/>
          </a:xfrm>
        </p:spPr>
        <p:txBody>
          <a:bodyPr/>
          <a:lstStyle/>
          <a:p>
            <a:r>
              <a:rPr lang="de-DE" dirty="0"/>
              <a:t>Berechnung der </a:t>
            </a:r>
            <a:r>
              <a:rPr lang="de-DE" dirty="0" err="1"/>
              <a:t>Detekorrate</a:t>
            </a:r>
            <a:r>
              <a:rPr lang="de-DE" dirty="0"/>
              <a:t>: Ergebnisse</a:t>
            </a:r>
          </a:p>
        </p:txBody>
      </p:sp>
    </p:spTree>
    <p:extLst>
      <p:ext uri="{BB962C8B-B14F-4D97-AF65-F5344CB8AC3E}">
        <p14:creationId xmlns:p14="http://schemas.microsoft.com/office/powerpoint/2010/main" val="3405222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2BD-B5CA-4DFB-870A-29AFAB50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Berechnung der Messzeit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3454479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Mit einer angepeilten Genauigkeit von </a:t>
            </a:r>
            <a:br>
              <a:rPr lang="de-DE" dirty="0"/>
            </a:br>
            <a:r>
              <a:rPr lang="de-DE" dirty="0"/>
              <a:t>100m Wasserhöhe (1,55% Genauigkeit)</a:t>
            </a:r>
            <a:br>
              <a:rPr lang="de-DE" dirty="0"/>
            </a:br>
            <a:r>
              <a:rPr lang="de-DE" dirty="0"/>
              <a:t>müssen ca. </a:t>
            </a:r>
            <a:r>
              <a:rPr lang="de-DE" b="1" dirty="0"/>
              <a:t>4000</a:t>
            </a:r>
            <a:r>
              <a:rPr lang="de-DE" dirty="0"/>
              <a:t> Myonen detektiert werden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Mit der angenommenen Detektorgrundfläche würde das </a:t>
            </a:r>
            <a:r>
              <a:rPr lang="de-DE" b="1" dirty="0"/>
              <a:t>51 Jahre dauern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viel zu lang </a:t>
            </a:r>
            <a:r>
              <a:rPr lang="de-DE" dirty="0"/>
              <a:t>für annähernd praktikable Anwendung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49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B8746A-4BAC-EE2F-1BAC-2CDB8BAA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2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9FF27-D38D-4542-A147-AA62DE1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20" y="761471"/>
            <a:ext cx="2776299" cy="838200"/>
          </a:xfrm>
        </p:spPr>
        <p:txBody>
          <a:bodyPr/>
          <a:lstStyle/>
          <a:p>
            <a:r>
              <a:rPr lang="de-DE" dirty="0"/>
              <a:t>Das Erbe des Bergbaus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DDDC1D-E4B5-41D2-BACA-83DB5B6AE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920" y="1791865"/>
            <a:ext cx="3474879" cy="3176323"/>
          </a:xfrm>
        </p:spPr>
        <p:txBody>
          <a:bodyPr>
            <a:normAutofit lnSpcReduction="10000"/>
          </a:bodyPr>
          <a:lstStyle/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Der Wasserpegel in alten Bergbaustollen muss im Ruhrgebiet 24/7</a:t>
            </a:r>
            <a:r>
              <a:rPr lang="de-DE" b="1" dirty="0"/>
              <a:t> </a:t>
            </a:r>
            <a:r>
              <a:rPr lang="de-DE" dirty="0"/>
              <a:t>reguliert werden.</a:t>
            </a:r>
          </a:p>
          <a:p>
            <a:pPr marL="0" indent="0">
              <a:buClr>
                <a:srgbClr val="84B819"/>
              </a:buClr>
              <a:buNone/>
            </a:pPr>
            <a:endParaRPr lang="de-DE" dirty="0"/>
          </a:p>
          <a:p>
            <a:pPr marL="0" indent="0">
              <a:buClr>
                <a:srgbClr val="84B819"/>
              </a:buClr>
              <a:buNone/>
            </a:pPr>
            <a:r>
              <a:rPr lang="de-DE" b="1" dirty="0"/>
              <a:t>Gefahr von Grundwasserverschmutzungen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Grubenwasser oft toxisch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Steinkohlenbergwerke: Nickelsulfat, Eisenoxide und Mangan [1]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Braunkohlengruben: Kalzium, Eisenmonoxid, Zink, Magnesium, Natrium, Ammonium und Mangan [1]</a:t>
            </a:r>
          </a:p>
          <a:p>
            <a:pPr marL="0" indent="0">
              <a:buClr>
                <a:srgbClr val="84B819"/>
              </a:buClr>
              <a:buNone/>
            </a:pPr>
            <a:endParaRPr lang="de-DE" dirty="0"/>
          </a:p>
          <a:p>
            <a:pPr marL="0" indent="0">
              <a:buClr>
                <a:srgbClr val="84B819"/>
              </a:buClr>
              <a:buNone/>
            </a:pPr>
            <a:r>
              <a:rPr lang="de-DE" b="1" dirty="0"/>
              <a:t>Absackungen</a:t>
            </a:r>
          </a:p>
          <a:p>
            <a:pPr marL="171450" indent="-171450">
              <a:buClr>
                <a:srgbClr val="84B819"/>
              </a:buClr>
              <a:buFont typeface="Wingdings" panose="05000000000000000000" pitchFamily="2" charset="2"/>
              <a:buChar char="§"/>
            </a:pPr>
            <a:r>
              <a:rPr lang="de-DE" dirty="0"/>
              <a:t>ein Fünftel des Ruhrgebiets liegt durch den Bergbau unter dem Grundwasserspiegel [2]</a:t>
            </a:r>
          </a:p>
          <a:p>
            <a:pPr marL="0" indent="0">
              <a:buClr>
                <a:srgbClr val="84B819"/>
              </a:buClr>
              <a:buNone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273976-6DE1-4024-AB23-876E3E40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28484B-C7A5-48A8-BF07-8153B1F7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3500" y="5296959"/>
            <a:ext cx="2057400" cy="304271"/>
          </a:xfrm>
        </p:spPr>
        <p:txBody>
          <a:bodyPr/>
          <a:lstStyle/>
          <a:p>
            <a:fld id="{EB330871-A1B7-7949-A0D0-04D6DEDBF5A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0CD60B2-8EA5-4F3F-AD4A-31132C627B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0" y="4078166"/>
            <a:ext cx="435880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000" dirty="0"/>
              <a:t>Das Ruhrgebiet als Seenlandschaft: So sähe es aus, wenn die Pumpen stillständen; 2019 kosteten die Pumpwerke </a:t>
            </a:r>
            <a:r>
              <a:rPr lang="de-DE" sz="1000" b="1" dirty="0"/>
              <a:t>220 Millionen Euro</a:t>
            </a:r>
            <a:endParaRPr lang="de-DE" sz="1000" dirty="0"/>
          </a:p>
          <a:p>
            <a:pPr marL="0" indent="0" algn="r">
              <a:buNone/>
            </a:pP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[1] https://de.wikipedia.org/wiki/Grubenwasser</a:t>
            </a:r>
          </a:p>
          <a:p>
            <a:pPr marL="0" indent="0" algn="r">
              <a:buNone/>
            </a:pP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[2] https://www.waz.de/region/rhein-und-ruhr/wenn-die-pumpen-stillstaenden-id12358775.html</a:t>
            </a:r>
          </a:p>
          <a:p>
            <a:pPr marL="0" indent="0" algn="r">
              <a:buNone/>
            </a:pPr>
            <a:endParaRPr lang="de-DE" sz="5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" name="Grafik 1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A042EC-180A-4CFB-B75E-EA9B4795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520" y="1489472"/>
            <a:ext cx="4251960" cy="23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05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01388"/>
            <a:ext cx="2949178" cy="31763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Sind durch Messung der </a:t>
            </a:r>
            <a:r>
              <a:rPr lang="de-DE" dirty="0" err="1"/>
              <a:t>Myonenrate</a:t>
            </a:r>
            <a:r>
              <a:rPr lang="de-DE" dirty="0"/>
              <a:t> unterhalb jener Schichten Rückschlüsse auf die „Wasserhöhe“ möglich?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Ja die relativen Raten Unterschiede sind groß genug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Aber die Messzeit ist mit dem angenommenen Detektor viel zu lang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-&gt; Vergrößerung des Detektors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-&gt; Höhere Platzierung des Detektors im Boden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Zusammenfassung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50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37F433-08B8-4321-D9D8-32EA34EA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3454479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Alternative Orte für den Detektor: Inspektionsrohre mit 80 bis 100 cm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24x </a:t>
            </a:r>
            <a:r>
              <a:rPr lang="de-DE" dirty="0" err="1"/>
              <a:t>Fachung</a:t>
            </a:r>
            <a:r>
              <a:rPr lang="de-DE" dirty="0"/>
              <a:t> der Detektorrate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2 Jahre Messzeit, </a:t>
            </a:r>
            <a:r>
              <a:rPr lang="de-DE" b="1" dirty="0"/>
              <a:t>reicht nicht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51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B8746A-4BAC-EE2F-1BAC-2CDB8BAA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1A08830-618E-981C-C985-0CECE55C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>
            <a:normAutofit/>
          </a:bodyPr>
          <a:lstStyle/>
          <a:p>
            <a:r>
              <a:rPr lang="de-DE" dirty="0"/>
              <a:t>Ausblick: reale Umsetzung</a:t>
            </a:r>
          </a:p>
        </p:txBody>
      </p:sp>
    </p:spTree>
    <p:extLst>
      <p:ext uri="{BB962C8B-B14F-4D97-AF65-F5344CB8AC3E}">
        <p14:creationId xmlns:p14="http://schemas.microsoft.com/office/powerpoint/2010/main" val="1185238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9841" y="1917568"/>
                <a:ext cx="3454479" cy="317632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Genauigkeit von 100m Wasserhöhe (1,55% Genauigkeit) (4000 Myonen)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Installation eines Detektors mit einer </a:t>
                </a:r>
                <a:r>
                  <a:rPr lang="de-DE" b="1" dirty="0"/>
                  <a:t>Grundfläche von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dirty="0"/>
                  <a:t> innerhalb eines ehemaligen Stollens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Entspricht einer Messzeit von </a:t>
                </a:r>
                <a:r>
                  <a:rPr lang="de-DE" b="1" dirty="0"/>
                  <a:t>ca. 1 Monat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Weitere Reduktion der Messzeit möglich, durch einen höher gelegenen Standort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47504A2-2362-47F9-929F-006D50B86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9841" y="1917568"/>
                <a:ext cx="3454479" cy="3176323"/>
              </a:xfrm>
              <a:blipFill>
                <a:blip r:embed="rId3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52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B8746A-4BAC-EE2F-1BAC-2CDB8BAA6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1A08830-618E-981C-C985-0CECE55C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>
            <a:normAutofit/>
          </a:bodyPr>
          <a:lstStyle/>
          <a:p>
            <a:r>
              <a:rPr lang="de-DE" dirty="0"/>
              <a:t>Ausblick: reale Umsetzung</a:t>
            </a:r>
          </a:p>
        </p:txBody>
      </p:sp>
    </p:spTree>
    <p:extLst>
      <p:ext uri="{BB962C8B-B14F-4D97-AF65-F5344CB8AC3E}">
        <p14:creationId xmlns:p14="http://schemas.microsoft.com/office/powerpoint/2010/main" val="562715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2BD-B5CA-4DFB-870A-29AFAB50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7504A2-2362-47F9-929F-006D50B8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917568"/>
            <a:ext cx="3454479" cy="31763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Verbesserung der Simulation: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Verfeinerung der Bodenmodells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Bessere Myonen Parametrisierung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Genauere „Simulation“ des Detektors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Reale Messung: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Verifikation der relativen Raten Unterschiede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Die Summe aller Annahmen und Vereinfachungen kann überprüft werden mit Vergleich der absoluten Raten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8E77A-C4F6-4ACA-B289-258A09015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7E71E-ACA0-4E2E-A00E-BDA94D06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B8746A-4BAC-EE2F-1BAC-2CDB8BAA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259591"/>
            <a:ext cx="5027511" cy="31878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A0C89BA-836B-C829-CC1C-9D194B68DDEB}"/>
              </a:ext>
            </a:extLst>
          </p:cNvPr>
          <p:cNvSpPr txBox="1"/>
          <p:nvPr/>
        </p:nvSpPr>
        <p:spPr>
          <a:xfrm>
            <a:off x="3090067" y="4733760"/>
            <a:ext cx="578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84B819"/>
                </a:solidFill>
              </a:rPr>
              <a:t>Vielen Dank für die Aufmerksamkeit 🥳</a:t>
            </a:r>
          </a:p>
        </p:txBody>
      </p:sp>
    </p:spTree>
    <p:extLst>
      <p:ext uri="{BB962C8B-B14F-4D97-AF65-F5344CB8AC3E}">
        <p14:creationId xmlns:p14="http://schemas.microsoft.com/office/powerpoint/2010/main" val="38364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273976-6DE1-4024-AB23-876E3E40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28484B-C7A5-48A8-BF07-8153B1F7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3500" y="5296959"/>
            <a:ext cx="2057400" cy="304271"/>
          </a:xfrm>
        </p:spPr>
        <p:txBody>
          <a:bodyPr/>
          <a:lstStyle/>
          <a:p>
            <a:fld id="{EB330871-A1B7-7949-A0D0-04D6DEDBF5AA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20" name="Grafik 1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A042EC-180A-4CFB-B75E-EA9B4795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0" y="652685"/>
            <a:ext cx="7839340" cy="4409629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930B409-5CDB-426B-B38B-7A149E1DA769}"/>
              </a:ext>
            </a:extLst>
          </p:cNvPr>
          <p:cNvSpPr/>
          <p:nvPr/>
        </p:nvSpPr>
        <p:spPr>
          <a:xfrm>
            <a:off x="4689950" y="3096339"/>
            <a:ext cx="2057400" cy="18653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58A631-C406-890F-2A8E-C7658379147E}"/>
              </a:ext>
            </a:extLst>
          </p:cNvPr>
          <p:cNvSpPr txBox="1"/>
          <p:nvPr/>
        </p:nvSpPr>
        <p:spPr>
          <a:xfrm>
            <a:off x="4446110" y="5189237"/>
            <a:ext cx="46024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https://www.waz.de/region/rhein-und-ruhr/wenn-die-pumpen-stillstaenden-id12358775.html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40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5CBE48C-32E3-422F-B9FB-158B841D3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288" y="1879860"/>
            <a:ext cx="3260726" cy="31285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In Zusammenarbeit mit Prof. Dr. Ing. Tobias Rudolph, Forschungszentrum Nachbergbau,</a:t>
            </a:r>
            <a:br>
              <a:rPr lang="de-DE" dirty="0"/>
            </a:br>
            <a:r>
              <a:rPr lang="de-DE" dirty="0"/>
              <a:t>Technische Hochschule Georg Agricola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Bestimmung der Wasserhöhe innerhalb von Gesteinsschichten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Inwiefern ist mit Hilfe der Myographie die Bestimmung/Überwachung der Wasserhöhe innerhalb von Gesteinsschichten möglich?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4AC096-72F0-4CF2-81D0-31A8BC9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06600"/>
            <a:ext cx="2949178" cy="1013460"/>
          </a:xfrm>
        </p:spPr>
        <p:txBody>
          <a:bodyPr>
            <a:normAutofit/>
          </a:bodyPr>
          <a:lstStyle/>
          <a:p>
            <a:r>
              <a:rPr lang="de-DE" dirty="0"/>
              <a:t>Forschungsfrage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460D6F-BDB5-45C0-AA34-5A72D1E3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F82A5E-810B-4EA9-9B42-7794939E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2E6BB3A-8A7A-49AC-8798-A3A1C85E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57575"/>
            <a:ext cx="4629150" cy="3591913"/>
          </a:xfrm>
        </p:spPr>
      </p:pic>
    </p:spTree>
    <p:extLst>
      <p:ext uri="{BB962C8B-B14F-4D97-AF65-F5344CB8AC3E}">
        <p14:creationId xmlns:p14="http://schemas.microsoft.com/office/powerpoint/2010/main" val="33409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4C09B9A-432B-488F-8BF2-273EBF3D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65486"/>
            <a:ext cx="6858000" cy="1989667"/>
          </a:xfrm>
        </p:spPr>
        <p:txBody>
          <a:bodyPr>
            <a:normAutofit/>
          </a:bodyPr>
          <a:lstStyle/>
          <a:p>
            <a:r>
              <a:rPr lang="de-DE" dirty="0"/>
              <a:t>II. Myographie – Myonen als „Röntgenstrahlung“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14E22-5F97-4CD5-BE7F-FA2B181D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M. Schönfeld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19FA5C-958B-4DCC-AF84-0FB1B98A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4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64A7AB-FC3B-482D-ADE7-68C761ED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Atmosphärische Myonen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27BADDB-E73E-4213-A71E-08057362B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848" y="4808478"/>
            <a:ext cx="4629150" cy="4061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00" dirty="0"/>
              <a:t>https://indico.cern.ch/event/915486/#2-muon-tomography-cultural-her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89A9D402-B726-4523-846E-B758C85E4D1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8650" y="1917568"/>
                <a:ext cx="3547110" cy="317632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Myonen entstehen als Sekundärteilchen aus der kosmischen Strahlung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Ruheenergie ca.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106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Me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(ca.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200 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dirty="0"/>
                  <a:t> 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Sehr lange Lebensdauer von ca.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Durch hohe Masse Wechselwirkungsrate relativ gering (gegenüber Elektronen bspw.)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de-DE" dirty="0"/>
                  <a:t>Ermöglicht bei genug Energie </a:t>
                </a:r>
                <a:br>
                  <a:rPr lang="de-DE" dirty="0"/>
                </a:br>
                <a:r>
                  <a:rPr lang="de-DE" b="1" dirty="0"/>
                  <a:t>hohe Reichweiten unterhalb der Erdoberfläche </a:t>
                </a:r>
                <a:r>
                  <a:rPr lang="de-DE" dirty="0"/>
                  <a:t>(bis zu mehreren Kilometern)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de-DE" dirty="0"/>
              </a:p>
            </p:txBody>
          </p:sp>
        </mc:Choice>
        <mc:Fallback xmlns="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89A9D402-B726-4523-846E-B758C85E4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8650" y="1917568"/>
                <a:ext cx="3547110" cy="3176323"/>
              </a:xfrm>
              <a:blipFill>
                <a:blip r:embed="rId3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D1CDAE-CC0F-4FD1-BF2F-86417BB8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M. Schönfeld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C4763B-16B1-44E9-9007-AE1A605B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C43254A-0E11-421E-B6C6-4324C38DC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57" y="1004517"/>
            <a:ext cx="3705966" cy="37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1752</Words>
  <Application>Microsoft Office PowerPoint</Application>
  <PresentationFormat>Bildschirmpräsentation (16:10)</PresentationFormat>
  <Paragraphs>380</Paragraphs>
  <Slides>53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Akkurat Office</vt:lpstr>
      <vt:lpstr>Arial</vt:lpstr>
      <vt:lpstr>Calibri</vt:lpstr>
      <vt:lpstr>Calibri Light</vt:lpstr>
      <vt:lpstr>Cambria Math</vt:lpstr>
      <vt:lpstr>Wingdings</vt:lpstr>
      <vt:lpstr>Office</vt:lpstr>
      <vt:lpstr>PROPOSAL-Simulationsstudien zur Myographie in stillgelegten Bergbaustollen</vt:lpstr>
      <vt:lpstr>Outline</vt:lpstr>
      <vt:lpstr>PowerPoint-Präsentation</vt:lpstr>
      <vt:lpstr>I. Motivation - Land unter im Stollen!</vt:lpstr>
      <vt:lpstr>Das Erbe des Bergbaus</vt:lpstr>
      <vt:lpstr>PowerPoint-Präsentation</vt:lpstr>
      <vt:lpstr>Forschungsfrage</vt:lpstr>
      <vt:lpstr>II. Myographie – Myonen als „Röntgenstrahlung“</vt:lpstr>
      <vt:lpstr>Atmosphärische Myonen</vt:lpstr>
      <vt:lpstr>Myonenfluss auf Meereshöhe</vt:lpstr>
      <vt:lpstr>Myonenfluss auf Meereshöhe</vt:lpstr>
      <vt:lpstr>Myographie - Myonen als „Röntgenstrahlung“</vt:lpstr>
      <vt:lpstr>PowerPoint-Präsentation</vt:lpstr>
      <vt:lpstr>Beispiel: Vulkane</vt:lpstr>
      <vt:lpstr>Beispiel: Messung eines Aufzugsschachts</vt:lpstr>
      <vt:lpstr>Beispiel: Messung eines Aufzugsschachts</vt:lpstr>
      <vt:lpstr>Beispiel: Messung eines Aufzugsschachts</vt:lpstr>
      <vt:lpstr>PowerPoint-Präsentation</vt:lpstr>
      <vt:lpstr>III. Myographie im Ruhrgebiet</vt:lpstr>
      <vt:lpstr>PowerPoint-Präsentation</vt:lpstr>
      <vt:lpstr>PowerPoint-Präsentation</vt:lpstr>
      <vt:lpstr>PowerPoint-Präsentation</vt:lpstr>
      <vt:lpstr>PowerPoint-Präsentation</vt:lpstr>
      <vt:lpstr>Bohrung in der Kirchheller Heide</vt:lpstr>
      <vt:lpstr>PowerPoint-Präsentation</vt:lpstr>
      <vt:lpstr>Bohrung in der Kirchheller Heide</vt:lpstr>
      <vt:lpstr>PowerPoint-Präsentation</vt:lpstr>
      <vt:lpstr>Bohrung in der Kirchheller Heide</vt:lpstr>
      <vt:lpstr>Das Bodenmodell</vt:lpstr>
      <vt:lpstr>Das Bodenmodell</vt:lpstr>
      <vt:lpstr>Das Bodenmodell: Wasseranstieg</vt:lpstr>
      <vt:lpstr>PowerPoint-Präsentation</vt:lpstr>
      <vt:lpstr>Myonensimulation mit EcoMug</vt:lpstr>
      <vt:lpstr>Myonenfluss</vt:lpstr>
      <vt:lpstr>PowerPoint-Präsentation</vt:lpstr>
      <vt:lpstr>Myonenfluss</vt:lpstr>
      <vt:lpstr>PowerPoint-Präsentation</vt:lpstr>
      <vt:lpstr>PowerPoint-Präsentation</vt:lpstr>
      <vt:lpstr>PowerPoint-Präsentation</vt:lpstr>
      <vt:lpstr>PowerPoint-Präsentation</vt:lpstr>
      <vt:lpstr>IV. Ergebnisse und Ausblick</vt:lpstr>
      <vt:lpstr>Ergebnisse</vt:lpstr>
      <vt:lpstr>Ergebnisse</vt:lpstr>
      <vt:lpstr>Berechnung der Detekorrate</vt:lpstr>
      <vt:lpstr>Berechnung der Detekorrate</vt:lpstr>
      <vt:lpstr>Berechnung der Detekorrate</vt:lpstr>
      <vt:lpstr>Berechnung der Detekorrate: Ergebnisse</vt:lpstr>
      <vt:lpstr>Berechnung der Detekorrate: Ergebnisse</vt:lpstr>
      <vt:lpstr>Berechnung der Messzeit</vt:lpstr>
      <vt:lpstr>Zusammenfassung</vt:lpstr>
      <vt:lpstr>Ausblick: reale Umsetzung</vt:lpstr>
      <vt:lpstr>Ausblick: reale Umsetzung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Pascal Gutjahr</dc:creator>
  <cp:lastModifiedBy>Martin Schoenfeld</cp:lastModifiedBy>
  <cp:revision>67</cp:revision>
  <cp:lastPrinted>2022-03-18T02:50:06Z</cp:lastPrinted>
  <dcterms:created xsi:type="dcterms:W3CDTF">2022-02-22T09:57:04Z</dcterms:created>
  <dcterms:modified xsi:type="dcterms:W3CDTF">2022-06-15T09:10:12Z</dcterms:modified>
</cp:coreProperties>
</file>